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7"/>
  </p:handoutMasterIdLst>
  <p:sldIdLst>
    <p:sldId id="257" r:id="rId2"/>
    <p:sldId id="258" r:id="rId3"/>
    <p:sldId id="263" r:id="rId4"/>
    <p:sldId id="262" r:id="rId5"/>
    <p:sldId id="259"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p:restoredTop sz="96327"/>
  </p:normalViewPr>
  <p:slideViewPr>
    <p:cSldViewPr snapToGrid="0" snapToObjects="1">
      <p:cViewPr varScale="1">
        <p:scale>
          <a:sx n="135" d="100"/>
          <a:sy n="135" d="100"/>
        </p:scale>
        <p:origin x="192" y="65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9/19/21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9/19/21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9/19/21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9/19/21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pic>
        <p:nvPicPr>
          <p:cNvPr id="5" name="Picture 4" descr="Diagram&#10;&#10;Description automatically generated">
            <a:extLst>
              <a:ext uri="{FF2B5EF4-FFF2-40B4-BE49-F238E27FC236}">
                <a16:creationId xmlns:a16="http://schemas.microsoft.com/office/drawing/2014/main" id="{C8C8BD3F-B7DE-E147-8FA0-A6301B8C27E8}"/>
              </a:ext>
            </a:extLst>
          </p:cNvPr>
          <p:cNvPicPr>
            <a:picLocks noChangeAspect="1"/>
          </p:cNvPicPr>
          <p:nvPr userDrawn="1"/>
        </p:nvPicPr>
        <p:blipFill>
          <a:blip r:embed="rId3"/>
          <a:stretch>
            <a:fillRect/>
          </a:stretch>
        </p:blipFill>
        <p:spPr>
          <a:xfrm>
            <a:off x="0" y="8323"/>
            <a:ext cx="9144000" cy="5126854"/>
          </a:xfrm>
          <a:prstGeom prst="rect">
            <a:avLst/>
          </a:prstGeom>
        </p:spPr>
      </p:pic>
      <p:sp>
        <p:nvSpPr>
          <p:cNvPr id="11" name="Rounded Rectangle 10">
            <a:hlinkClick r:id="rId4"/>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4"/>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5"/>
            <a:extLst>
              <a:ext uri="{FF2B5EF4-FFF2-40B4-BE49-F238E27FC236}">
                <a16:creationId xmlns:a16="http://schemas.microsoft.com/office/drawing/2014/main" id="{1A5B3F6C-E18F-4E44-BA2D-F0FBFE7BC95E}"/>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61" r:id="rId3"/>
    <p:sldLayoutId id="2147483662"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thematizeit.com/" TargetMode="External"/><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hyperlink" Target="https://mathematizeit.com/" TargetMode="External"/><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hyperlink" Target="https://mathematizeit.com/" TargetMode="External"/><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mathematizeit.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athematizeit.com/takefrom" TargetMode="Externa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591671" y="1016345"/>
            <a:ext cx="4168588" cy="3035394"/>
          </a:xfrm>
        </p:spPr>
        <p:txBody>
          <a:bodyPr>
            <a:noAutofit/>
          </a:bodyPr>
          <a:lstStyle/>
          <a:p>
            <a:pPr marL="0" indent="0">
              <a:lnSpc>
                <a:spcPct val="100000"/>
              </a:lnSpc>
              <a:spcBef>
                <a:spcPts val="0"/>
              </a:spcBef>
              <a:spcAft>
                <a:spcPts val="1200"/>
              </a:spcAft>
              <a:buNone/>
            </a:pPr>
            <a:r>
              <a:rPr lang="en-US" dirty="0"/>
              <a:t>Have you ever been to the dog park? If you like dogs, you’d love it! A dog park is a grassy area with a fence all around the outside. It is a safe place to bring a dog to play. The dogs are allowed to run without a leash and play with other dogs. </a:t>
            </a:r>
            <a:endParaRPr lang="en-US" sz="1800" dirty="0"/>
          </a:p>
          <a:p>
            <a:pPr marL="0" indent="0">
              <a:lnSpc>
                <a:spcPct val="100000"/>
              </a:lnSpc>
              <a:spcBef>
                <a:spcPts val="0"/>
              </a:spcBef>
              <a:spcAft>
                <a:spcPts val="1200"/>
              </a:spcAft>
              <a:buNone/>
            </a:pPr>
            <a:r>
              <a:rPr lang="en-US" dirty="0"/>
              <a:t>Maya likes the dog park because one of the dogs, a happy and bouncy golden retriever named Sammie is often there</a:t>
            </a:r>
            <a:r>
              <a:rPr lang="en-US" sz="1800" dirty="0"/>
              <a:t>. </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Maya at the Dog Park</a:t>
            </a:r>
          </a:p>
        </p:txBody>
      </p:sp>
      <p:sp>
        <p:nvSpPr>
          <p:cNvPr id="13" name="Rectangle 12">
            <a:hlinkClick r:id="rId2"/>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3"/>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2"/>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icture containing dog, grass, outdoor, mammal&#10;&#10;Description automatically generated">
            <a:extLst>
              <a:ext uri="{FF2B5EF4-FFF2-40B4-BE49-F238E27FC236}">
                <a16:creationId xmlns:a16="http://schemas.microsoft.com/office/drawing/2014/main" id="{9DAF4F51-8E1F-EA4D-BA3A-C8F39738877E}"/>
              </a:ext>
            </a:extLst>
          </p:cNvPr>
          <p:cNvPicPr>
            <a:picLocks noGrp="1" noChangeAspect="1"/>
          </p:cNvPicPr>
          <p:nvPr>
            <p:ph type="pic" sz="quarter" idx="10"/>
          </p:nvPr>
        </p:nvPicPr>
        <p:blipFill rotWithShape="1">
          <a:blip r:embed="rId4"/>
          <a:srcRect l="-645" t="-2229" r="1152" b="325"/>
          <a:stretch/>
        </p:blipFill>
        <p:spPr>
          <a:xfrm>
            <a:off x="5562600" y="1552483"/>
            <a:ext cx="3194050" cy="2038534"/>
          </a:xfrm>
          <a:effectLst>
            <a:softEdge rad="51419"/>
          </a:effectLst>
        </p:spPr>
      </p:pic>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605118" y="240949"/>
            <a:ext cx="3966881" cy="4159250"/>
          </a:xfrm>
        </p:spPr>
        <p:txBody>
          <a:bodyPr>
            <a:noAutofit/>
          </a:bodyPr>
          <a:lstStyle/>
          <a:p>
            <a:pPr marL="0" indent="0">
              <a:lnSpc>
                <a:spcPct val="100000"/>
              </a:lnSpc>
              <a:spcBef>
                <a:spcPts val="0"/>
              </a:spcBef>
              <a:spcAft>
                <a:spcPts val="1200"/>
              </a:spcAft>
              <a:buNone/>
            </a:pPr>
            <a:r>
              <a:rPr lang="en-US" dirty="0"/>
              <a:t>A curious boxer bounded over to sniff a greeting to Sammie as the dogs ran toward the fence. Sometimes there are dozens of dogs in the park, but today Maya counted only 15 dogs in the park playing chase. </a:t>
            </a:r>
            <a:endParaRPr lang="en-US" sz="1800" dirty="0"/>
          </a:p>
          <a:p>
            <a:pPr marL="0" indent="0">
              <a:lnSpc>
                <a:spcPct val="100000"/>
              </a:lnSpc>
              <a:spcBef>
                <a:spcPts val="0"/>
              </a:spcBef>
              <a:spcAft>
                <a:spcPts val="1200"/>
              </a:spcAft>
              <a:buNone/>
            </a:pPr>
            <a:r>
              <a:rPr lang="en-US" dirty="0"/>
              <a:t>Suddenly Sammie’s person threw a ball and four dogs left the chase and raced after it. Sammie caught the ball first. She ran back and dropped the ball in front of her person. </a:t>
            </a:r>
            <a:endParaRPr lang="en-US" sz="1800" dirty="0"/>
          </a:p>
        </p:txBody>
      </p:sp>
      <p:sp>
        <p:nvSpPr>
          <p:cNvPr id="4" name="Rectangle 3">
            <a:hlinkClick r:id="rId2"/>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3"/>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dog running towards a ball&#10;&#10;Description automatically generated with medium confidence">
            <a:extLst>
              <a:ext uri="{FF2B5EF4-FFF2-40B4-BE49-F238E27FC236}">
                <a16:creationId xmlns:a16="http://schemas.microsoft.com/office/drawing/2014/main" id="{93E9AC67-ACD9-B943-AD50-C155EDEBBAAC}"/>
              </a:ext>
            </a:extLst>
          </p:cNvPr>
          <p:cNvPicPr>
            <a:picLocks noGrp="1" noChangeAspect="1"/>
          </p:cNvPicPr>
          <p:nvPr>
            <p:ph type="pic" sz="quarter" idx="10"/>
          </p:nvPr>
        </p:nvPicPr>
        <p:blipFill rotWithShape="1">
          <a:blip r:embed="rId4"/>
          <a:srcRect l="11539" t="7125" r="7084"/>
          <a:stretch/>
        </p:blipFill>
        <p:spPr>
          <a:xfrm>
            <a:off x="5702300" y="1409700"/>
            <a:ext cx="2813050" cy="2568391"/>
          </a:xfrm>
          <a:effectLst>
            <a:softEdge rad="98880"/>
          </a:effectLst>
        </p:spPr>
      </p:pic>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605117" y="288085"/>
            <a:ext cx="3966883" cy="4159250"/>
          </a:xfrm>
        </p:spPr>
        <p:txBody>
          <a:bodyPr>
            <a:noAutofit/>
          </a:bodyPr>
          <a:lstStyle/>
          <a:p>
            <a:pPr marL="0" indent="0">
              <a:lnSpc>
                <a:spcPct val="100000"/>
              </a:lnSpc>
              <a:spcBef>
                <a:spcPts val="0"/>
              </a:spcBef>
              <a:spcAft>
                <a:spcPts val="1200"/>
              </a:spcAft>
              <a:buNone/>
            </a:pPr>
            <a:r>
              <a:rPr lang="en-US"/>
              <a:t>The group of pups waited patiently for him to throw it again.</a:t>
            </a:r>
            <a:r>
              <a:rPr lang="en-US" sz="1800"/>
              <a:t> </a:t>
            </a:r>
          </a:p>
          <a:p>
            <a:pPr marL="0" indent="0">
              <a:lnSpc>
                <a:spcPct val="100000"/>
              </a:lnSpc>
              <a:spcBef>
                <a:spcPts val="0"/>
              </a:spcBef>
              <a:spcAft>
                <a:spcPts val="1200"/>
              </a:spcAft>
              <a:buNone/>
            </a:pPr>
            <a:r>
              <a:rPr lang="en-US"/>
              <a:t>Most </a:t>
            </a:r>
            <a:r>
              <a:rPr lang="en-US" dirty="0"/>
              <a:t>of the dogs didn’t even notice the ball and they kept chasing each other across the park. Maya laughed out loud watching them play. </a:t>
            </a:r>
            <a:endParaRPr lang="en-US" sz="1800" dirty="0"/>
          </a:p>
          <a:p>
            <a:pPr marL="0" indent="0">
              <a:lnSpc>
                <a:spcPct val="100000"/>
              </a:lnSpc>
              <a:spcBef>
                <a:spcPts val="0"/>
              </a:spcBef>
              <a:spcAft>
                <a:spcPts val="1200"/>
              </a:spcAft>
              <a:buNone/>
            </a:pPr>
            <a:r>
              <a:rPr lang="en-US" dirty="0"/>
              <a:t>The dog park is such a fun place to be!</a:t>
            </a:r>
            <a:endParaRPr lang="en-US" sz="1800" dirty="0"/>
          </a:p>
          <a:p>
            <a:pPr marL="0" indent="0">
              <a:lnSpc>
                <a:spcPct val="100000"/>
              </a:lnSpc>
              <a:spcBef>
                <a:spcPts val="0"/>
              </a:spcBef>
              <a:spcAft>
                <a:spcPts val="1200"/>
              </a:spcAft>
              <a:buNone/>
            </a:pPr>
            <a:br>
              <a:rPr lang="en-US" sz="1800" dirty="0"/>
            </a:br>
            <a:r>
              <a:rPr lang="en-US" dirty="0"/>
              <a:t>Can you imagine how many dogs were chasing each other?</a:t>
            </a:r>
            <a:endParaRPr lang="en-US" sz="1800" dirty="0"/>
          </a:p>
        </p:txBody>
      </p:sp>
      <p:sp>
        <p:nvSpPr>
          <p:cNvPr id="4" name="Rectangle 3">
            <a:hlinkClick r:id="rId2"/>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3"/>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5" descr="A picture containing dog, grass, outdoor, mammal&#10;&#10;Description automatically generated">
            <a:extLst>
              <a:ext uri="{FF2B5EF4-FFF2-40B4-BE49-F238E27FC236}">
                <a16:creationId xmlns:a16="http://schemas.microsoft.com/office/drawing/2014/main" id="{6F9F6608-DBEC-494B-B226-7690BAA052A3}"/>
              </a:ext>
            </a:extLst>
          </p:cNvPr>
          <p:cNvPicPr>
            <a:picLocks noChangeAspect="1"/>
          </p:cNvPicPr>
          <p:nvPr/>
        </p:nvPicPr>
        <p:blipFill rotWithShape="1">
          <a:blip r:embed="rId4"/>
          <a:srcRect l="-645" t="-2229" r="1152" b="325"/>
          <a:stretch/>
        </p:blipFill>
        <p:spPr>
          <a:xfrm>
            <a:off x="5562600" y="1552483"/>
            <a:ext cx="3194050" cy="2038534"/>
          </a:xfrm>
          <a:prstGeom prst="rect">
            <a:avLst/>
          </a:prstGeom>
          <a:effectLst>
            <a:softEdge rad="51419"/>
          </a:effectLst>
        </p:spPr>
      </p:pic>
    </p:spTree>
    <p:extLst>
      <p:ext uri="{BB962C8B-B14F-4D97-AF65-F5344CB8AC3E}">
        <p14:creationId xmlns:p14="http://schemas.microsoft.com/office/powerpoint/2010/main" val="392498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4AC2584-82CC-C941-B536-D3783C470D55}"/>
              </a:ext>
            </a:extLst>
          </p:cNvPr>
          <p:cNvSpPr/>
          <p:nvPr/>
        </p:nvSpPr>
        <p:spPr>
          <a:xfrm>
            <a:off x="7817223" y="149739"/>
            <a:ext cx="1250576" cy="4061012"/>
          </a:xfrm>
          <a:prstGeom prst="roundRect">
            <a:avLst/>
          </a:prstGeom>
          <a:noFill/>
          <a:ln w="12700">
            <a:solidFill>
              <a:srgbClr val="7B0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DDBF822-3197-7A40-B1FB-64FA975E3881}"/>
              </a:ext>
            </a:extLst>
          </p:cNvPr>
          <p:cNvPicPr>
            <a:picLocks noChangeAspect="1"/>
          </p:cNvPicPr>
          <p:nvPr/>
        </p:nvPicPr>
        <p:blipFill>
          <a:blip r:embed="rId2">
            <a:duotone>
              <a:prstClr val="black"/>
              <a:schemeClr val="accent5">
                <a:tint val="45000"/>
                <a:satMod val="400000"/>
              </a:schemeClr>
            </a:duotone>
          </a:blip>
          <a:stretch>
            <a:fillRect/>
          </a:stretch>
        </p:blipFill>
        <p:spPr>
          <a:xfrm>
            <a:off x="8043582" y="1294871"/>
            <a:ext cx="363823" cy="424460"/>
          </a:xfrm>
          <a:prstGeom prst="rect">
            <a:avLst/>
          </a:prstGeom>
        </p:spPr>
      </p:pic>
      <p:pic>
        <p:nvPicPr>
          <p:cNvPr id="4" name="Picture 3">
            <a:extLst>
              <a:ext uri="{FF2B5EF4-FFF2-40B4-BE49-F238E27FC236}">
                <a16:creationId xmlns:a16="http://schemas.microsoft.com/office/drawing/2014/main" id="{3CED2C31-8AFA-5C45-8B72-5D7F77519CB4}"/>
              </a:ext>
            </a:extLst>
          </p:cNvPr>
          <p:cNvPicPr>
            <a:picLocks noChangeAspect="1"/>
          </p:cNvPicPr>
          <p:nvPr/>
        </p:nvPicPr>
        <p:blipFill>
          <a:blip r:embed="rId2">
            <a:duotone>
              <a:prstClr val="black"/>
              <a:schemeClr val="accent5">
                <a:tint val="45000"/>
                <a:satMod val="400000"/>
              </a:schemeClr>
            </a:duotone>
          </a:blip>
          <a:stretch>
            <a:fillRect/>
          </a:stretch>
        </p:blipFill>
        <p:spPr>
          <a:xfrm>
            <a:off x="7974757" y="1778723"/>
            <a:ext cx="363823" cy="424460"/>
          </a:xfrm>
          <a:prstGeom prst="rect">
            <a:avLst/>
          </a:prstGeom>
        </p:spPr>
      </p:pic>
      <p:pic>
        <p:nvPicPr>
          <p:cNvPr id="5" name="Picture 4">
            <a:extLst>
              <a:ext uri="{FF2B5EF4-FFF2-40B4-BE49-F238E27FC236}">
                <a16:creationId xmlns:a16="http://schemas.microsoft.com/office/drawing/2014/main" id="{8035526D-DECC-D94A-971A-B5AD6C6EF33F}"/>
              </a:ext>
            </a:extLst>
          </p:cNvPr>
          <p:cNvPicPr>
            <a:picLocks noChangeAspect="1"/>
          </p:cNvPicPr>
          <p:nvPr/>
        </p:nvPicPr>
        <p:blipFill>
          <a:blip r:embed="rId3">
            <a:duotone>
              <a:prstClr val="black"/>
              <a:schemeClr val="accent5">
                <a:tint val="45000"/>
                <a:satMod val="400000"/>
              </a:schemeClr>
            </a:duotone>
          </a:blip>
          <a:stretch>
            <a:fillRect/>
          </a:stretch>
        </p:blipFill>
        <p:spPr>
          <a:xfrm>
            <a:off x="8021169" y="589844"/>
            <a:ext cx="363823" cy="424460"/>
          </a:xfrm>
          <a:prstGeom prst="rect">
            <a:avLst/>
          </a:prstGeom>
        </p:spPr>
      </p:pic>
      <p:pic>
        <p:nvPicPr>
          <p:cNvPr id="6" name="Picture 5">
            <a:extLst>
              <a:ext uri="{FF2B5EF4-FFF2-40B4-BE49-F238E27FC236}">
                <a16:creationId xmlns:a16="http://schemas.microsoft.com/office/drawing/2014/main" id="{6AF412CF-DD78-514C-9108-B33B47D7776B}"/>
              </a:ext>
            </a:extLst>
          </p:cNvPr>
          <p:cNvPicPr>
            <a:picLocks noChangeAspect="1"/>
          </p:cNvPicPr>
          <p:nvPr/>
        </p:nvPicPr>
        <p:blipFill>
          <a:blip r:embed="rId2">
            <a:duotone>
              <a:prstClr val="black"/>
              <a:schemeClr val="accent5">
                <a:tint val="45000"/>
                <a:satMod val="400000"/>
              </a:schemeClr>
            </a:duotone>
          </a:blip>
          <a:stretch>
            <a:fillRect/>
          </a:stretch>
        </p:blipFill>
        <p:spPr>
          <a:xfrm>
            <a:off x="8364069" y="2831980"/>
            <a:ext cx="363823" cy="424460"/>
          </a:xfrm>
          <a:prstGeom prst="rect">
            <a:avLst/>
          </a:prstGeom>
        </p:spPr>
      </p:pic>
      <p:pic>
        <p:nvPicPr>
          <p:cNvPr id="7" name="Picture 6">
            <a:extLst>
              <a:ext uri="{FF2B5EF4-FFF2-40B4-BE49-F238E27FC236}">
                <a16:creationId xmlns:a16="http://schemas.microsoft.com/office/drawing/2014/main" id="{BD2235BE-E2FF-C445-8BD1-971446D4A4C5}"/>
              </a:ext>
            </a:extLst>
          </p:cNvPr>
          <p:cNvPicPr>
            <a:picLocks noChangeAspect="1"/>
          </p:cNvPicPr>
          <p:nvPr/>
        </p:nvPicPr>
        <p:blipFill>
          <a:blip r:embed="rId3">
            <a:duotone>
              <a:prstClr val="black"/>
              <a:schemeClr val="accent5">
                <a:tint val="45000"/>
                <a:satMod val="400000"/>
              </a:schemeClr>
            </a:duotone>
          </a:blip>
          <a:stretch>
            <a:fillRect/>
          </a:stretch>
        </p:blipFill>
        <p:spPr>
          <a:xfrm>
            <a:off x="8135469" y="2180245"/>
            <a:ext cx="363823" cy="424460"/>
          </a:xfrm>
          <a:prstGeom prst="rect">
            <a:avLst/>
          </a:prstGeom>
        </p:spPr>
      </p:pic>
      <p:pic>
        <p:nvPicPr>
          <p:cNvPr id="8" name="Picture 7">
            <a:extLst>
              <a:ext uri="{FF2B5EF4-FFF2-40B4-BE49-F238E27FC236}">
                <a16:creationId xmlns:a16="http://schemas.microsoft.com/office/drawing/2014/main" id="{D7ED3CE2-CF81-6743-8A65-F23C100EEFC9}"/>
              </a:ext>
            </a:extLst>
          </p:cNvPr>
          <p:cNvPicPr>
            <a:picLocks noChangeAspect="1"/>
          </p:cNvPicPr>
          <p:nvPr/>
        </p:nvPicPr>
        <p:blipFill>
          <a:blip r:embed="rId2">
            <a:duotone>
              <a:prstClr val="black"/>
              <a:schemeClr val="accent5">
                <a:tint val="45000"/>
                <a:satMod val="400000"/>
              </a:schemeClr>
            </a:duotone>
          </a:blip>
          <a:stretch>
            <a:fillRect/>
          </a:stretch>
        </p:blipFill>
        <p:spPr>
          <a:xfrm>
            <a:off x="8384566" y="2426259"/>
            <a:ext cx="363823" cy="424460"/>
          </a:xfrm>
          <a:prstGeom prst="rect">
            <a:avLst/>
          </a:prstGeom>
        </p:spPr>
      </p:pic>
      <p:pic>
        <p:nvPicPr>
          <p:cNvPr id="9" name="Picture 8">
            <a:extLst>
              <a:ext uri="{FF2B5EF4-FFF2-40B4-BE49-F238E27FC236}">
                <a16:creationId xmlns:a16="http://schemas.microsoft.com/office/drawing/2014/main" id="{D4D130F5-B96C-844A-8E63-E2BC1BEE4DD7}"/>
              </a:ext>
            </a:extLst>
          </p:cNvPr>
          <p:cNvPicPr>
            <a:picLocks noChangeAspect="1"/>
          </p:cNvPicPr>
          <p:nvPr/>
        </p:nvPicPr>
        <p:blipFill>
          <a:blip r:embed="rId3">
            <a:duotone>
              <a:prstClr val="black"/>
              <a:schemeClr val="accent5">
                <a:tint val="45000"/>
                <a:satMod val="400000"/>
              </a:schemeClr>
            </a:duotone>
          </a:blip>
          <a:stretch>
            <a:fillRect/>
          </a:stretch>
        </p:blipFill>
        <p:spPr>
          <a:xfrm>
            <a:off x="8384566" y="1889966"/>
            <a:ext cx="363823" cy="424460"/>
          </a:xfrm>
          <a:prstGeom prst="rect">
            <a:avLst/>
          </a:prstGeom>
        </p:spPr>
      </p:pic>
      <p:pic>
        <p:nvPicPr>
          <p:cNvPr id="11" name="Picture 10">
            <a:extLst>
              <a:ext uri="{FF2B5EF4-FFF2-40B4-BE49-F238E27FC236}">
                <a16:creationId xmlns:a16="http://schemas.microsoft.com/office/drawing/2014/main" id="{17C4CE6E-7B70-6D4F-ADEB-EE53215D80E2}"/>
              </a:ext>
            </a:extLst>
          </p:cNvPr>
          <p:cNvPicPr>
            <a:picLocks noChangeAspect="1"/>
          </p:cNvPicPr>
          <p:nvPr/>
        </p:nvPicPr>
        <p:blipFill>
          <a:blip r:embed="rId3">
            <a:duotone>
              <a:prstClr val="black"/>
              <a:schemeClr val="accent5">
                <a:tint val="45000"/>
                <a:satMod val="400000"/>
              </a:schemeClr>
            </a:duotone>
          </a:blip>
          <a:stretch>
            <a:fillRect/>
          </a:stretch>
        </p:blipFill>
        <p:spPr>
          <a:xfrm>
            <a:off x="8603873" y="290002"/>
            <a:ext cx="363823" cy="424460"/>
          </a:xfrm>
          <a:prstGeom prst="rect">
            <a:avLst/>
          </a:prstGeom>
        </p:spPr>
      </p:pic>
      <p:pic>
        <p:nvPicPr>
          <p:cNvPr id="12" name="Picture 11">
            <a:extLst>
              <a:ext uri="{FF2B5EF4-FFF2-40B4-BE49-F238E27FC236}">
                <a16:creationId xmlns:a16="http://schemas.microsoft.com/office/drawing/2014/main" id="{F40E0B5F-0BD2-7047-B120-CA72781531EA}"/>
              </a:ext>
            </a:extLst>
          </p:cNvPr>
          <p:cNvPicPr>
            <a:picLocks noChangeAspect="1"/>
          </p:cNvPicPr>
          <p:nvPr/>
        </p:nvPicPr>
        <p:blipFill>
          <a:blip r:embed="rId2">
            <a:duotone>
              <a:prstClr val="black"/>
              <a:schemeClr val="accent5">
                <a:tint val="45000"/>
                <a:satMod val="400000"/>
              </a:schemeClr>
            </a:duotone>
          </a:blip>
          <a:stretch>
            <a:fillRect/>
          </a:stretch>
        </p:blipFill>
        <p:spPr>
          <a:xfrm>
            <a:off x="7906869" y="2818096"/>
            <a:ext cx="363823" cy="424460"/>
          </a:xfrm>
          <a:prstGeom prst="rect">
            <a:avLst/>
          </a:prstGeom>
        </p:spPr>
      </p:pic>
      <p:pic>
        <p:nvPicPr>
          <p:cNvPr id="13" name="Picture 12">
            <a:extLst>
              <a:ext uri="{FF2B5EF4-FFF2-40B4-BE49-F238E27FC236}">
                <a16:creationId xmlns:a16="http://schemas.microsoft.com/office/drawing/2014/main" id="{BBAC2830-33FD-AE43-85B9-79D58486DD90}"/>
              </a:ext>
            </a:extLst>
          </p:cNvPr>
          <p:cNvPicPr>
            <a:picLocks noChangeAspect="1"/>
          </p:cNvPicPr>
          <p:nvPr/>
        </p:nvPicPr>
        <p:blipFill>
          <a:blip r:embed="rId3">
            <a:duotone>
              <a:prstClr val="black"/>
              <a:schemeClr val="accent5">
                <a:tint val="45000"/>
                <a:satMod val="400000"/>
              </a:schemeClr>
            </a:duotone>
          </a:blip>
          <a:stretch>
            <a:fillRect/>
          </a:stretch>
        </p:blipFill>
        <p:spPr>
          <a:xfrm>
            <a:off x="8088404" y="3455947"/>
            <a:ext cx="363823" cy="424460"/>
          </a:xfrm>
          <a:prstGeom prst="rect">
            <a:avLst/>
          </a:prstGeom>
        </p:spPr>
      </p:pic>
      <p:pic>
        <p:nvPicPr>
          <p:cNvPr id="14" name="Picture 13">
            <a:extLst>
              <a:ext uri="{FF2B5EF4-FFF2-40B4-BE49-F238E27FC236}">
                <a16:creationId xmlns:a16="http://schemas.microsoft.com/office/drawing/2014/main" id="{E09FA74D-3278-154D-A29D-80BAAE6BCCA0}"/>
              </a:ext>
            </a:extLst>
          </p:cNvPr>
          <p:cNvPicPr>
            <a:picLocks noChangeAspect="1"/>
          </p:cNvPicPr>
          <p:nvPr/>
        </p:nvPicPr>
        <p:blipFill>
          <a:blip r:embed="rId2">
            <a:duotone>
              <a:prstClr val="black"/>
              <a:schemeClr val="accent5">
                <a:tint val="45000"/>
                <a:satMod val="400000"/>
              </a:schemeClr>
            </a:duotone>
          </a:blip>
          <a:stretch>
            <a:fillRect/>
          </a:stretch>
        </p:blipFill>
        <p:spPr>
          <a:xfrm>
            <a:off x="8592669" y="3722647"/>
            <a:ext cx="363823" cy="424460"/>
          </a:xfrm>
          <a:prstGeom prst="rect">
            <a:avLst/>
          </a:prstGeom>
        </p:spPr>
      </p:pic>
      <p:pic>
        <p:nvPicPr>
          <p:cNvPr id="15" name="Picture 14">
            <a:extLst>
              <a:ext uri="{FF2B5EF4-FFF2-40B4-BE49-F238E27FC236}">
                <a16:creationId xmlns:a16="http://schemas.microsoft.com/office/drawing/2014/main" id="{4BC327F7-9832-3741-AA89-06C2AA864F47}"/>
              </a:ext>
            </a:extLst>
          </p:cNvPr>
          <p:cNvPicPr>
            <a:picLocks noChangeAspect="1"/>
          </p:cNvPicPr>
          <p:nvPr/>
        </p:nvPicPr>
        <p:blipFill>
          <a:blip r:embed="rId3">
            <a:duotone>
              <a:prstClr val="black"/>
              <a:schemeClr val="accent5">
                <a:tint val="45000"/>
                <a:satMod val="400000"/>
              </a:schemeClr>
            </a:duotone>
          </a:blip>
          <a:stretch>
            <a:fillRect/>
          </a:stretch>
        </p:blipFill>
        <p:spPr>
          <a:xfrm>
            <a:off x="8552327" y="3176215"/>
            <a:ext cx="363823" cy="424460"/>
          </a:xfrm>
          <a:prstGeom prst="rect">
            <a:avLst/>
          </a:prstGeom>
        </p:spPr>
      </p:pic>
      <p:pic>
        <p:nvPicPr>
          <p:cNvPr id="16" name="Picture 15">
            <a:extLst>
              <a:ext uri="{FF2B5EF4-FFF2-40B4-BE49-F238E27FC236}">
                <a16:creationId xmlns:a16="http://schemas.microsoft.com/office/drawing/2014/main" id="{72352787-D9A0-BE40-BB50-03ECF9F70D55}"/>
              </a:ext>
            </a:extLst>
          </p:cNvPr>
          <p:cNvPicPr>
            <a:picLocks noChangeAspect="1"/>
          </p:cNvPicPr>
          <p:nvPr/>
        </p:nvPicPr>
        <p:blipFill>
          <a:blip r:embed="rId2">
            <a:duotone>
              <a:prstClr val="black"/>
              <a:schemeClr val="accent5">
                <a:tint val="45000"/>
                <a:satMod val="400000"/>
              </a:schemeClr>
            </a:duotone>
          </a:blip>
          <a:stretch>
            <a:fillRect/>
          </a:stretch>
        </p:blipFill>
        <p:spPr>
          <a:xfrm>
            <a:off x="8402169" y="1393979"/>
            <a:ext cx="363823" cy="424460"/>
          </a:xfrm>
          <a:prstGeom prst="rect">
            <a:avLst/>
          </a:prstGeom>
        </p:spPr>
      </p:pic>
      <p:pic>
        <p:nvPicPr>
          <p:cNvPr id="17" name="Picture 16">
            <a:extLst>
              <a:ext uri="{FF2B5EF4-FFF2-40B4-BE49-F238E27FC236}">
                <a16:creationId xmlns:a16="http://schemas.microsoft.com/office/drawing/2014/main" id="{5EC6AAE3-DD69-1146-9FB8-492E5689E37A}"/>
              </a:ext>
            </a:extLst>
          </p:cNvPr>
          <p:cNvPicPr>
            <a:picLocks noChangeAspect="1"/>
          </p:cNvPicPr>
          <p:nvPr/>
        </p:nvPicPr>
        <p:blipFill>
          <a:blip r:embed="rId3">
            <a:duotone>
              <a:prstClr val="black"/>
              <a:schemeClr val="accent5">
                <a:tint val="45000"/>
                <a:satMod val="400000"/>
              </a:schemeClr>
            </a:duotone>
          </a:blip>
          <a:stretch>
            <a:fillRect/>
          </a:stretch>
        </p:blipFill>
        <p:spPr>
          <a:xfrm>
            <a:off x="8323727" y="858982"/>
            <a:ext cx="363823" cy="424460"/>
          </a:xfrm>
          <a:prstGeom prst="rect">
            <a:avLst/>
          </a:prstGeom>
        </p:spPr>
      </p:pic>
      <p:sp>
        <p:nvSpPr>
          <p:cNvPr id="20" name="Rectangle 19">
            <a:hlinkClick r:id="rId4"/>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85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rotWithShape="1">
          <a:blip r:embed="rId2"/>
          <a:srcRect t="-2691" b="882"/>
          <a:stretch/>
        </p:blipFill>
        <p:spPr>
          <a:xfrm>
            <a:off x="3944471" y="1058683"/>
            <a:ext cx="3350822" cy="255454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465729" y="1058683"/>
            <a:ext cx="2218766" cy="2554545"/>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endParaRPr lang="en-US" sz="2000" b="1" dirty="0">
              <a:solidFill>
                <a:srgbClr val="7B063C"/>
              </a:solidFill>
              <a:latin typeface="+mj-lt"/>
            </a:endParaRPr>
          </a:p>
          <a:p>
            <a:r>
              <a:rPr lang="en-US" sz="2000" spc="-100" dirty="0">
                <a:solidFill>
                  <a:srgbClr val="7B063C"/>
                </a:solidFill>
                <a:latin typeface="JOSEFIN SANS REGULAR ROMAN" pitchFamily="2" charset="77"/>
              </a:rPr>
              <a:t>Mathematizing Story Map</a:t>
            </a:r>
          </a:p>
          <a:p>
            <a:r>
              <a:rPr lang="en-US" sz="2000" dirty="0">
                <a:latin typeface="+mj-lt"/>
              </a:rPr>
              <a:t>for Take-From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TotalTime>
  <Words>250</Words>
  <Application>Microsoft Macintosh PowerPoint</Application>
  <PresentationFormat>On-screen Show (16:9)</PresentationFormat>
  <Paragraphs>12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14</cp:revision>
  <dcterms:created xsi:type="dcterms:W3CDTF">2021-09-14T03:27:38Z</dcterms:created>
  <dcterms:modified xsi:type="dcterms:W3CDTF">2021-09-19T08:56:44Z</dcterms:modified>
</cp:coreProperties>
</file>