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2"/>
    <p:restoredTop sz="89796"/>
  </p:normalViewPr>
  <p:slideViewPr>
    <p:cSldViewPr snapToGrid="0" snapToObjects="1">
      <p:cViewPr varScale="1">
        <p:scale>
          <a:sx n="147" d="100"/>
          <a:sy n="147" d="100"/>
        </p:scale>
        <p:origin x="456"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11/7/21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akosikenet/224037981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www.flickr.com/photos/akosikenet/2240379815/"/>
              </a:rPr>
              <a:t>This Photo</a:t>
            </a:r>
            <a:r>
              <a:rPr lang="en-US" sz="1200" dirty="0"/>
              <a:t> by Unknown Author is licensed under </a:t>
            </a:r>
            <a:r>
              <a:rPr lang="en-US" sz="1200" dirty="0">
                <a:hlinkClick r:id="rId4" tooltip="https://creativecommons.org/licenses/by-nc-nd/3.0/"/>
              </a:rPr>
              <a:t>CC BY-NC-ND</a:t>
            </a: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6 groups are given in the Equal Groups template. Not all problem situations will have six groups: some will have more and some will have fewer. Ask students to decide how many should be used.</a:t>
            </a:r>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11/7/21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11/7/21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11/7/21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18ED8-6418-1A43-A729-93E7D991BF6F}"/>
              </a:ext>
            </a:extLst>
          </p:cNvPr>
          <p:cNvPicPr>
            <a:picLocks noChangeAspect="1"/>
          </p:cNvPicPr>
          <p:nvPr userDrawn="1"/>
        </p:nvPicPr>
        <p:blipFill>
          <a:blip r:embed="rId2"/>
          <a:stretch>
            <a:fillRect/>
          </a:stretch>
        </p:blipFill>
        <p:spPr>
          <a:xfrm>
            <a:off x="0" y="2946"/>
            <a:ext cx="9144000" cy="5137608"/>
          </a:xfrm>
          <a:prstGeom prst="rect">
            <a:avLst/>
          </a:prstGeom>
        </p:spPr>
      </p:pic>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technofaq.org/posts/2019/09/how-parents-can-protect-their-children-when-playing-mobile-games/"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n.wikipedia.org/wiki/File:Castle_Game_Engine_Logo.svg" TargetMode="External"/><Relationship Id="rId5" Type="http://schemas.openxmlformats.org/officeDocument/2006/relationships/image" Target="../media/image8.png"/><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fortnite.gamepedia.com/Frenzy_Farm_Barn_(prefab)" TargetMode="External"/><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multicompare" TargetMode="Externa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906815"/>
            <a:ext cx="4168588" cy="3035394"/>
          </a:xfrm>
        </p:spPr>
        <p:txBody>
          <a:bodyPr>
            <a:noAutofit/>
          </a:bodyPr>
          <a:lstStyle/>
          <a:p>
            <a:pPr marL="0" indent="0">
              <a:lnSpc>
                <a:spcPct val="100000"/>
              </a:lnSpc>
              <a:spcBef>
                <a:spcPts val="0"/>
              </a:spcBef>
              <a:spcAft>
                <a:spcPts val="1200"/>
              </a:spcAft>
              <a:buNone/>
            </a:pPr>
            <a:r>
              <a:rPr lang="en-US" sz="1800" dirty="0" err="1"/>
              <a:t>Avi’s</a:t>
            </a:r>
            <a:r>
              <a:rPr lang="en-US" sz="1800" dirty="0"/>
              <a:t> hand scribbled across the bottom of the last page in his notebook, and he ended his sentence with a grand swoop of his arm. Period. He finished his social studies assignment, and he checked his list to make sure he had all of his homework done. Check. Check. Check. It was all done, and now he was free to play.</a:t>
            </a:r>
          </a:p>
          <a:p>
            <a:pPr marL="0" indent="0">
              <a:lnSpc>
                <a:spcPct val="100000"/>
              </a:lnSpc>
              <a:spcBef>
                <a:spcPts val="0"/>
              </a:spcBef>
              <a:spcAft>
                <a:spcPts val="1200"/>
              </a:spcAft>
              <a:buNone/>
            </a:pPr>
            <a:r>
              <a:rPr lang="en-US" sz="1800" dirty="0" err="1"/>
              <a:t>Avi</a:t>
            </a:r>
            <a:r>
              <a:rPr lang="en-US" sz="1800" dirty="0"/>
              <a:t> snapped open the case and popped out the cartridge. He pushed the cartridge into his device and leaned back to play.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A Castle or a Ranch?</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686133" y="2865367"/>
            <a:ext cx="2763898" cy="215444"/>
          </a:xfrm>
          <a:prstGeom prst="rect">
            <a:avLst/>
          </a:prstGeom>
          <a:noFill/>
        </p:spPr>
        <p:txBody>
          <a:bodyPr wrap="none" rtlCol="0">
            <a:spAutoFit/>
          </a:bodyPr>
          <a:lstStyle/>
          <a:p>
            <a:r>
              <a:rPr lang="en-US" sz="800" dirty="0">
                <a:solidFill>
                  <a:schemeClr val="bg1">
                    <a:lumMod val="50000"/>
                  </a:schemeClr>
                </a:solidFill>
                <a:hlinkClick r:id="rId5" tooltip="https://technofaq.org/posts/2019/09/how-parents-can-protect-their-children-when-playing-mobile-games/">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800" dirty="0">
              <a:solidFill>
                <a:schemeClr val="bg1">
                  <a:lumMod val="50000"/>
                </a:schemeClr>
              </a:solidFill>
            </a:endParaRPr>
          </a:p>
        </p:txBody>
      </p:sp>
      <p:pic>
        <p:nvPicPr>
          <p:cNvPr id="9" name="Picture 2" descr="https://lh5.googleusercontent.com/kK1Q1qKwr_DWPgVQyIvnAwX6K9PmVjR0T6NcK6VXxaZ6yeSdJSzmyYLFORXplaoaQIKOn3dd3X3deMiv-G2WLdc-YhAP1rUQR_1hV6wLhycD5IXGG47D-CEQEHb1tGnr-xVBR1NM3Cna">
            <a:extLst>
              <a:ext uri="{FF2B5EF4-FFF2-40B4-BE49-F238E27FC236}">
                <a16:creationId xmlns:a16="http://schemas.microsoft.com/office/drawing/2014/main" id="{84BD4EAF-40F5-7441-BA07-F35161F8D3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1959" y="2133781"/>
            <a:ext cx="3149600"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356422"/>
            <a:ext cx="4058505" cy="426690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The last time </a:t>
            </a:r>
            <a:r>
              <a:rPr lang="en-US" sz="1800" dirty="0" err="1"/>
              <a:t>Avi</a:t>
            </a:r>
            <a:r>
              <a:rPr lang="en-US" sz="1800" dirty="0"/>
              <a:t> played this game he and his sister </a:t>
            </a:r>
            <a:r>
              <a:rPr lang="en-US" sz="1800"/>
              <a:t>Priya had each </a:t>
            </a:r>
            <a:r>
              <a:rPr lang="en-US" sz="1800" dirty="0"/>
              <a:t>started with the same number of coins. </a:t>
            </a:r>
          </a:p>
          <a:p>
            <a:pPr marL="0" indent="0">
              <a:lnSpc>
                <a:spcPct val="100000"/>
              </a:lnSpc>
              <a:spcBef>
                <a:spcPts val="0"/>
              </a:spcBef>
              <a:spcAft>
                <a:spcPts val="1200"/>
              </a:spcAft>
              <a:buNone/>
            </a:pPr>
            <a:r>
              <a:rPr lang="en-US" sz="1800" dirty="0" err="1"/>
              <a:t>Avi</a:t>
            </a:r>
            <a:r>
              <a:rPr lang="en-US" sz="1800" dirty="0"/>
              <a:t> wasn’t sure how that happened, but suddenly he saw that his sister had 3,600 coins. He was even more disappointed to notice that he still had the same amount as he started with! How did his sister do that?</a:t>
            </a:r>
          </a:p>
          <a:p>
            <a:pPr marL="0" indent="0">
              <a:lnSpc>
                <a:spcPct val="100000"/>
              </a:lnSpc>
              <a:spcBef>
                <a:spcPts val="0"/>
              </a:spcBef>
              <a:spcAft>
                <a:spcPts val="1200"/>
              </a:spcAft>
              <a:buNone/>
            </a:pPr>
            <a:r>
              <a:rPr lang="en-US" sz="1800" dirty="0"/>
              <a:t>“Priya!” </a:t>
            </a:r>
            <a:r>
              <a:rPr lang="en-US" sz="1800" dirty="0" err="1"/>
              <a:t>Avi</a:t>
            </a:r>
            <a:r>
              <a:rPr lang="en-US" sz="1800" dirty="0"/>
              <a:t> yelled.   “How did you get 3 times as many coins as I have?” </a:t>
            </a:r>
          </a:p>
          <a:p>
            <a:pPr marL="0" indent="0">
              <a:lnSpc>
                <a:spcPct val="100000"/>
              </a:lnSpc>
              <a:spcBef>
                <a:spcPts val="0"/>
              </a:spcBef>
              <a:spcAft>
                <a:spcPts val="1200"/>
              </a:spcAft>
              <a:buNone/>
            </a:pPr>
            <a:r>
              <a:rPr lang="en-US" sz="1800" dirty="0"/>
              <a:t>“It was easy!” Priya yelled back, “I made a castle and some of your friends wanted it, too. </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pic>
        <p:nvPicPr>
          <p:cNvPr id="3074" name="Picture 2" descr="https://lh6.googleusercontent.com/WXA0fFPQF0VO9Pkr9o_0wmnHUZC9FcQPlKY8UL3oyByLpCzTjV2Jeff2K_h1n-jbrgXxZJymVGHzHj8AScULdFAO1yhCCBOSbCOM7mYiMV7YFeDZ84uWM72gW7ecT_I5Rva0L9iLiErh">
            <a:extLst>
              <a:ext uri="{FF2B5EF4-FFF2-40B4-BE49-F238E27FC236}">
                <a16:creationId xmlns:a16="http://schemas.microsoft.com/office/drawing/2014/main" id="{3F1D2C03-396D-7B4C-A7C8-D1D054768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2554" y="1356784"/>
            <a:ext cx="2489200" cy="248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A6CA266-5654-7B40-BC32-39F66B68E6E3}"/>
              </a:ext>
            </a:extLst>
          </p:cNvPr>
          <p:cNvSpPr/>
          <p:nvPr/>
        </p:nvSpPr>
        <p:spPr>
          <a:xfrm rot="5400000">
            <a:off x="7566408" y="3045735"/>
            <a:ext cx="2939740" cy="215444"/>
          </a:xfrm>
          <a:prstGeom prst="rect">
            <a:avLst/>
          </a:prstGeom>
        </p:spPr>
        <p:txBody>
          <a:bodyPr wrap="square">
            <a:spAutoFit/>
          </a:bodyPr>
          <a:lstStyle/>
          <a:p>
            <a:r>
              <a:rPr lang="en-US" sz="800" dirty="0">
                <a:solidFill>
                  <a:schemeClr val="bg1">
                    <a:lumMod val="50000"/>
                  </a:schemeClr>
                </a:solidFill>
                <a:hlinkClick r:id="rId6" tooltip="https://en.wikipedia.org/wiki/File:Castle_Game_Engine_Logo.svg">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7"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bg1">
                  <a:lumMod val="50000"/>
                </a:schemeClr>
              </a:solidFill>
            </a:endParaRPr>
          </a:p>
        </p:txBody>
      </p:sp>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34867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They gave me game coins so they could use it. ”</a:t>
            </a:r>
          </a:p>
          <a:p>
            <a:pPr marL="0" indent="0">
              <a:lnSpc>
                <a:spcPct val="100000"/>
              </a:lnSpc>
              <a:spcBef>
                <a:spcPts val="0"/>
              </a:spcBef>
              <a:spcAft>
                <a:spcPts val="1200"/>
              </a:spcAft>
              <a:buNone/>
            </a:pPr>
            <a:r>
              <a:rPr lang="en-US" sz="1800" dirty="0"/>
              <a:t>“You can do that?” cried </a:t>
            </a:r>
            <a:r>
              <a:rPr lang="en-US" sz="1800" dirty="0" err="1"/>
              <a:t>Avi</a:t>
            </a:r>
            <a:r>
              <a:rPr lang="en-US" sz="1800" dirty="0"/>
              <a:t>.</a:t>
            </a:r>
          </a:p>
          <a:p>
            <a:pPr marL="0" indent="0">
              <a:lnSpc>
                <a:spcPct val="100000"/>
              </a:lnSpc>
              <a:spcBef>
                <a:spcPts val="0"/>
              </a:spcBef>
              <a:spcAft>
                <a:spcPts val="1200"/>
              </a:spcAft>
              <a:buNone/>
            </a:pPr>
            <a:r>
              <a:rPr lang="en-US" sz="1800" dirty="0" err="1"/>
              <a:t>Avi</a:t>
            </a:r>
            <a:r>
              <a:rPr lang="en-US" sz="1800" dirty="0"/>
              <a:t> looked back at his game device and decided that he would build a ranch. It would have a barn with space for cows, and horses of course. He would also have to create the best cowboy costume for his character. As he worked on his new project he imagined all of the things he wanted to build now and how he could build up his collection of coins. </a:t>
            </a:r>
          </a:p>
          <a:p>
            <a:pPr marL="0" indent="0">
              <a:lnSpc>
                <a:spcPct val="100000"/>
              </a:lnSpc>
              <a:spcBef>
                <a:spcPts val="0"/>
              </a:spcBef>
              <a:spcAft>
                <a:spcPts val="1200"/>
              </a:spcAft>
              <a:buNone/>
            </a:pPr>
            <a:r>
              <a:rPr lang="en-US" sz="1800" dirty="0"/>
              <a:t>Do you know how many coins he started with?</a:t>
            </a:r>
          </a:p>
          <a:p>
            <a:pPr marL="0" indent="0">
              <a:lnSpc>
                <a:spcPct val="100000"/>
              </a:lnSpc>
              <a:spcBef>
                <a:spcPts val="0"/>
              </a:spcBef>
              <a:spcAft>
                <a:spcPts val="1200"/>
              </a:spcAft>
              <a:buNone/>
            </a:pPr>
            <a:endParaRPr lang="en-US" sz="1800" dirty="0"/>
          </a:p>
        </p:txBody>
      </p:sp>
      <p:sp>
        <p:nvSpPr>
          <p:cNvPr id="2" name="Rectangle 1">
            <a:extLst>
              <a:ext uri="{FF2B5EF4-FFF2-40B4-BE49-F238E27FC236}">
                <a16:creationId xmlns:a16="http://schemas.microsoft.com/office/drawing/2014/main" id="{74989445-9553-0B40-A20B-321D86211383}"/>
              </a:ext>
            </a:extLst>
          </p:cNvPr>
          <p:cNvSpPr/>
          <p:nvPr/>
        </p:nvSpPr>
        <p:spPr>
          <a:xfrm rot="5400000">
            <a:off x="7593830" y="2733615"/>
            <a:ext cx="2964406" cy="215444"/>
          </a:xfrm>
          <a:prstGeom prst="rect">
            <a:avLst/>
          </a:prstGeom>
        </p:spPr>
        <p:txBody>
          <a:bodyPr wrap="square">
            <a:spAutoFit/>
          </a:bodyPr>
          <a:lstStyle/>
          <a:p>
            <a:r>
              <a:rPr lang="en-US" sz="800" dirty="0">
                <a:solidFill>
                  <a:schemeClr val="bg1">
                    <a:lumMod val="50000"/>
                  </a:schemeClr>
                </a:solidFill>
                <a:hlinkClick r:id="rId5" tooltip="https://fortnite.gamepedia.com/Frenzy_Farm_Barn_(prefab)">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800" dirty="0">
              <a:solidFill>
                <a:schemeClr val="bg1">
                  <a:lumMod val="50000"/>
                </a:schemeClr>
              </a:solidFill>
            </a:endParaRPr>
          </a:p>
        </p:txBody>
      </p:sp>
      <p:pic>
        <p:nvPicPr>
          <p:cNvPr id="4098" name="Picture 2" descr="https://lh4.googleusercontent.com/KzD_Y7tbtusiS22CpeE_c61A1uivfb_46cDqG9KQgHpCz6Vyiv76_GcXb0aAXLfSkiX2ROlKocf91pDhAuh89YbDvyYwgMLpE0QyyG4mfmUouMMqjYZDIPWtSI403vfl2SgpenpvIP58">
            <a:extLst>
              <a:ext uri="{FF2B5EF4-FFF2-40B4-BE49-F238E27FC236}">
                <a16:creationId xmlns:a16="http://schemas.microsoft.com/office/drawing/2014/main" id="{C9BC1C39-CE9B-904F-8E8B-5C0D8892F72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895" t="3566" r="1149" b="20895"/>
          <a:stretch/>
        </p:blipFill>
        <p:spPr bwMode="auto">
          <a:xfrm>
            <a:off x="5439826" y="1089547"/>
            <a:ext cx="3300761" cy="296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rId3"/>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55CDDEC-1535-1141-BB87-C37BD9832029}"/>
              </a:ext>
            </a:extLst>
          </p:cNvPr>
          <p:cNvSpPr/>
          <p:nvPr/>
        </p:nvSpPr>
        <p:spPr>
          <a:xfrm>
            <a:off x="7411784" y="253256"/>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DF8ABFD-2CAE-0147-B6C4-EEE5B5640132}"/>
              </a:ext>
            </a:extLst>
          </p:cNvPr>
          <p:cNvPicPr>
            <a:picLocks noChangeAspect="1"/>
          </p:cNvPicPr>
          <p:nvPr/>
        </p:nvPicPr>
        <p:blipFill>
          <a:blip r:embed="rId4">
            <a:duotone>
              <a:prstClr val="black"/>
              <a:schemeClr val="accent5">
                <a:tint val="45000"/>
                <a:satMod val="400000"/>
              </a:schemeClr>
            </a:duotone>
          </a:blip>
          <a:stretch>
            <a:fillRect/>
          </a:stretch>
        </p:blipFill>
        <p:spPr>
          <a:xfrm>
            <a:off x="7638143" y="1398388"/>
            <a:ext cx="363823" cy="424460"/>
          </a:xfrm>
          <a:prstGeom prst="rect">
            <a:avLst/>
          </a:prstGeom>
        </p:spPr>
      </p:pic>
      <p:pic>
        <p:nvPicPr>
          <p:cNvPr id="21" name="Picture 20">
            <a:extLst>
              <a:ext uri="{FF2B5EF4-FFF2-40B4-BE49-F238E27FC236}">
                <a16:creationId xmlns:a16="http://schemas.microsoft.com/office/drawing/2014/main" id="{2AE9C3AE-1B93-BC46-8F28-B4A23A501A00}"/>
              </a:ext>
            </a:extLst>
          </p:cNvPr>
          <p:cNvPicPr>
            <a:picLocks noChangeAspect="1"/>
          </p:cNvPicPr>
          <p:nvPr/>
        </p:nvPicPr>
        <p:blipFill>
          <a:blip r:embed="rId4">
            <a:duotone>
              <a:prstClr val="black"/>
              <a:schemeClr val="accent5">
                <a:tint val="45000"/>
                <a:satMod val="400000"/>
              </a:schemeClr>
            </a:duotone>
          </a:blip>
          <a:stretch>
            <a:fillRect/>
          </a:stretch>
        </p:blipFill>
        <p:spPr>
          <a:xfrm>
            <a:off x="7569318" y="1882240"/>
            <a:ext cx="363823" cy="424460"/>
          </a:xfrm>
          <a:prstGeom prst="rect">
            <a:avLst/>
          </a:prstGeom>
        </p:spPr>
      </p:pic>
      <p:pic>
        <p:nvPicPr>
          <p:cNvPr id="22" name="Picture 21">
            <a:extLst>
              <a:ext uri="{FF2B5EF4-FFF2-40B4-BE49-F238E27FC236}">
                <a16:creationId xmlns:a16="http://schemas.microsoft.com/office/drawing/2014/main" id="{E8BBEB9E-5C0F-8B41-BEE6-C90E31E9C5BD}"/>
              </a:ext>
            </a:extLst>
          </p:cNvPr>
          <p:cNvPicPr>
            <a:picLocks noChangeAspect="1"/>
          </p:cNvPicPr>
          <p:nvPr/>
        </p:nvPicPr>
        <p:blipFill>
          <a:blip r:embed="rId5">
            <a:duotone>
              <a:prstClr val="black"/>
              <a:schemeClr val="accent5">
                <a:tint val="45000"/>
                <a:satMod val="400000"/>
              </a:schemeClr>
            </a:duotone>
          </a:blip>
          <a:stretch>
            <a:fillRect/>
          </a:stretch>
        </p:blipFill>
        <p:spPr>
          <a:xfrm>
            <a:off x="7615730" y="693361"/>
            <a:ext cx="363823" cy="424460"/>
          </a:xfrm>
          <a:prstGeom prst="rect">
            <a:avLst/>
          </a:prstGeom>
        </p:spPr>
      </p:pic>
      <p:pic>
        <p:nvPicPr>
          <p:cNvPr id="23" name="Picture 22">
            <a:extLst>
              <a:ext uri="{FF2B5EF4-FFF2-40B4-BE49-F238E27FC236}">
                <a16:creationId xmlns:a16="http://schemas.microsoft.com/office/drawing/2014/main" id="{2F8B496C-8BBC-E944-8B7E-540255EDA5B3}"/>
              </a:ext>
            </a:extLst>
          </p:cNvPr>
          <p:cNvPicPr>
            <a:picLocks noChangeAspect="1"/>
          </p:cNvPicPr>
          <p:nvPr/>
        </p:nvPicPr>
        <p:blipFill>
          <a:blip r:embed="rId4">
            <a:duotone>
              <a:prstClr val="black"/>
              <a:schemeClr val="accent5">
                <a:tint val="45000"/>
                <a:satMod val="400000"/>
              </a:schemeClr>
            </a:duotone>
          </a:blip>
          <a:stretch>
            <a:fillRect/>
          </a:stretch>
        </p:blipFill>
        <p:spPr>
          <a:xfrm>
            <a:off x="7958630" y="2935497"/>
            <a:ext cx="363823" cy="424460"/>
          </a:xfrm>
          <a:prstGeom prst="rect">
            <a:avLst/>
          </a:prstGeom>
        </p:spPr>
      </p:pic>
      <p:pic>
        <p:nvPicPr>
          <p:cNvPr id="24" name="Picture 23">
            <a:extLst>
              <a:ext uri="{FF2B5EF4-FFF2-40B4-BE49-F238E27FC236}">
                <a16:creationId xmlns:a16="http://schemas.microsoft.com/office/drawing/2014/main" id="{47B93B52-2066-7B41-988E-B8B695FC43E1}"/>
              </a:ext>
            </a:extLst>
          </p:cNvPr>
          <p:cNvPicPr>
            <a:picLocks noChangeAspect="1"/>
          </p:cNvPicPr>
          <p:nvPr/>
        </p:nvPicPr>
        <p:blipFill>
          <a:blip r:embed="rId5">
            <a:duotone>
              <a:prstClr val="black"/>
              <a:schemeClr val="accent5">
                <a:tint val="45000"/>
                <a:satMod val="400000"/>
              </a:schemeClr>
            </a:duotone>
          </a:blip>
          <a:stretch>
            <a:fillRect/>
          </a:stretch>
        </p:blipFill>
        <p:spPr>
          <a:xfrm>
            <a:off x="7730030" y="2283762"/>
            <a:ext cx="363823" cy="424460"/>
          </a:xfrm>
          <a:prstGeom prst="rect">
            <a:avLst/>
          </a:prstGeom>
        </p:spPr>
      </p:pic>
      <p:pic>
        <p:nvPicPr>
          <p:cNvPr id="25" name="Picture 24">
            <a:extLst>
              <a:ext uri="{FF2B5EF4-FFF2-40B4-BE49-F238E27FC236}">
                <a16:creationId xmlns:a16="http://schemas.microsoft.com/office/drawing/2014/main" id="{1A5ACC34-7599-D145-A2AF-14A35DA9F998}"/>
              </a:ext>
            </a:extLst>
          </p:cNvPr>
          <p:cNvPicPr>
            <a:picLocks noChangeAspect="1"/>
          </p:cNvPicPr>
          <p:nvPr/>
        </p:nvPicPr>
        <p:blipFill>
          <a:blip r:embed="rId4">
            <a:duotone>
              <a:prstClr val="black"/>
              <a:schemeClr val="accent5">
                <a:tint val="45000"/>
                <a:satMod val="400000"/>
              </a:schemeClr>
            </a:duotone>
          </a:blip>
          <a:stretch>
            <a:fillRect/>
          </a:stretch>
        </p:blipFill>
        <p:spPr>
          <a:xfrm>
            <a:off x="7979127" y="2529776"/>
            <a:ext cx="363823" cy="424460"/>
          </a:xfrm>
          <a:prstGeom prst="rect">
            <a:avLst/>
          </a:prstGeom>
        </p:spPr>
      </p:pic>
      <p:pic>
        <p:nvPicPr>
          <p:cNvPr id="26" name="Picture 25">
            <a:extLst>
              <a:ext uri="{FF2B5EF4-FFF2-40B4-BE49-F238E27FC236}">
                <a16:creationId xmlns:a16="http://schemas.microsoft.com/office/drawing/2014/main" id="{EE16D4DC-7220-3F4F-B65E-CA4ED37D8A4E}"/>
              </a:ext>
            </a:extLst>
          </p:cNvPr>
          <p:cNvPicPr>
            <a:picLocks noChangeAspect="1"/>
          </p:cNvPicPr>
          <p:nvPr/>
        </p:nvPicPr>
        <p:blipFill>
          <a:blip r:embed="rId5">
            <a:duotone>
              <a:prstClr val="black"/>
              <a:schemeClr val="accent5">
                <a:tint val="45000"/>
                <a:satMod val="400000"/>
              </a:schemeClr>
            </a:duotone>
          </a:blip>
          <a:stretch>
            <a:fillRect/>
          </a:stretch>
        </p:blipFill>
        <p:spPr>
          <a:xfrm>
            <a:off x="7979127" y="1993483"/>
            <a:ext cx="363823" cy="424460"/>
          </a:xfrm>
          <a:prstGeom prst="rect">
            <a:avLst/>
          </a:prstGeom>
        </p:spPr>
      </p:pic>
      <p:pic>
        <p:nvPicPr>
          <p:cNvPr id="27" name="Picture 26">
            <a:extLst>
              <a:ext uri="{FF2B5EF4-FFF2-40B4-BE49-F238E27FC236}">
                <a16:creationId xmlns:a16="http://schemas.microsoft.com/office/drawing/2014/main" id="{085F8426-F15F-A74E-9DB8-5A9519027207}"/>
              </a:ext>
            </a:extLst>
          </p:cNvPr>
          <p:cNvPicPr>
            <a:picLocks noChangeAspect="1"/>
          </p:cNvPicPr>
          <p:nvPr/>
        </p:nvPicPr>
        <p:blipFill>
          <a:blip r:embed="rId5">
            <a:duotone>
              <a:prstClr val="black"/>
              <a:schemeClr val="accent5">
                <a:tint val="45000"/>
                <a:satMod val="400000"/>
              </a:schemeClr>
            </a:duotone>
          </a:blip>
          <a:stretch>
            <a:fillRect/>
          </a:stretch>
        </p:blipFill>
        <p:spPr>
          <a:xfrm>
            <a:off x="8198434" y="393519"/>
            <a:ext cx="363823" cy="424460"/>
          </a:xfrm>
          <a:prstGeom prst="rect">
            <a:avLst/>
          </a:prstGeom>
        </p:spPr>
      </p:pic>
      <p:pic>
        <p:nvPicPr>
          <p:cNvPr id="28" name="Picture 27">
            <a:extLst>
              <a:ext uri="{FF2B5EF4-FFF2-40B4-BE49-F238E27FC236}">
                <a16:creationId xmlns:a16="http://schemas.microsoft.com/office/drawing/2014/main" id="{900DA81B-9849-5347-863B-946193711DD5}"/>
              </a:ext>
            </a:extLst>
          </p:cNvPr>
          <p:cNvPicPr>
            <a:picLocks noChangeAspect="1"/>
          </p:cNvPicPr>
          <p:nvPr/>
        </p:nvPicPr>
        <p:blipFill>
          <a:blip r:embed="rId4">
            <a:duotone>
              <a:prstClr val="black"/>
              <a:schemeClr val="accent5">
                <a:tint val="45000"/>
                <a:satMod val="400000"/>
              </a:schemeClr>
            </a:duotone>
          </a:blip>
          <a:stretch>
            <a:fillRect/>
          </a:stretch>
        </p:blipFill>
        <p:spPr>
          <a:xfrm>
            <a:off x="7501430" y="2921613"/>
            <a:ext cx="363823" cy="424460"/>
          </a:xfrm>
          <a:prstGeom prst="rect">
            <a:avLst/>
          </a:prstGeom>
        </p:spPr>
      </p:pic>
      <p:pic>
        <p:nvPicPr>
          <p:cNvPr id="29" name="Picture 28">
            <a:extLst>
              <a:ext uri="{FF2B5EF4-FFF2-40B4-BE49-F238E27FC236}">
                <a16:creationId xmlns:a16="http://schemas.microsoft.com/office/drawing/2014/main" id="{56E15139-6C9B-2849-8488-4821F6245652}"/>
              </a:ext>
            </a:extLst>
          </p:cNvPr>
          <p:cNvPicPr>
            <a:picLocks noChangeAspect="1"/>
          </p:cNvPicPr>
          <p:nvPr/>
        </p:nvPicPr>
        <p:blipFill>
          <a:blip r:embed="rId5">
            <a:duotone>
              <a:prstClr val="black"/>
              <a:schemeClr val="accent5">
                <a:tint val="45000"/>
                <a:satMod val="400000"/>
              </a:schemeClr>
            </a:duotone>
          </a:blip>
          <a:stretch>
            <a:fillRect/>
          </a:stretch>
        </p:blipFill>
        <p:spPr>
          <a:xfrm>
            <a:off x="7682965" y="3559464"/>
            <a:ext cx="363823" cy="424460"/>
          </a:xfrm>
          <a:prstGeom prst="rect">
            <a:avLst/>
          </a:prstGeom>
        </p:spPr>
      </p:pic>
      <p:pic>
        <p:nvPicPr>
          <p:cNvPr id="30" name="Picture 29">
            <a:extLst>
              <a:ext uri="{FF2B5EF4-FFF2-40B4-BE49-F238E27FC236}">
                <a16:creationId xmlns:a16="http://schemas.microsoft.com/office/drawing/2014/main" id="{D0610375-1AFD-1341-9539-A7708FF15A48}"/>
              </a:ext>
            </a:extLst>
          </p:cNvPr>
          <p:cNvPicPr>
            <a:picLocks noChangeAspect="1"/>
          </p:cNvPicPr>
          <p:nvPr/>
        </p:nvPicPr>
        <p:blipFill>
          <a:blip r:embed="rId4">
            <a:duotone>
              <a:prstClr val="black"/>
              <a:schemeClr val="accent5">
                <a:tint val="45000"/>
                <a:satMod val="400000"/>
              </a:schemeClr>
            </a:duotone>
          </a:blip>
          <a:stretch>
            <a:fillRect/>
          </a:stretch>
        </p:blipFill>
        <p:spPr>
          <a:xfrm>
            <a:off x="8187230" y="3826164"/>
            <a:ext cx="363823" cy="424460"/>
          </a:xfrm>
          <a:prstGeom prst="rect">
            <a:avLst/>
          </a:prstGeom>
        </p:spPr>
      </p:pic>
      <p:pic>
        <p:nvPicPr>
          <p:cNvPr id="31" name="Picture 30">
            <a:extLst>
              <a:ext uri="{FF2B5EF4-FFF2-40B4-BE49-F238E27FC236}">
                <a16:creationId xmlns:a16="http://schemas.microsoft.com/office/drawing/2014/main" id="{61EE2C61-D097-5B4C-86A7-790BFA369404}"/>
              </a:ext>
            </a:extLst>
          </p:cNvPr>
          <p:cNvPicPr>
            <a:picLocks noChangeAspect="1"/>
          </p:cNvPicPr>
          <p:nvPr/>
        </p:nvPicPr>
        <p:blipFill>
          <a:blip r:embed="rId5">
            <a:duotone>
              <a:prstClr val="black"/>
              <a:schemeClr val="accent5">
                <a:tint val="45000"/>
                <a:satMod val="400000"/>
              </a:schemeClr>
            </a:duotone>
          </a:blip>
          <a:stretch>
            <a:fillRect/>
          </a:stretch>
        </p:blipFill>
        <p:spPr>
          <a:xfrm>
            <a:off x="8146888" y="3279732"/>
            <a:ext cx="363823" cy="424460"/>
          </a:xfrm>
          <a:prstGeom prst="rect">
            <a:avLst/>
          </a:prstGeom>
        </p:spPr>
      </p:pic>
      <p:pic>
        <p:nvPicPr>
          <p:cNvPr id="32" name="Picture 31">
            <a:extLst>
              <a:ext uri="{FF2B5EF4-FFF2-40B4-BE49-F238E27FC236}">
                <a16:creationId xmlns:a16="http://schemas.microsoft.com/office/drawing/2014/main" id="{AD5D53BA-D3B6-7246-B1CD-0EA680FF41E5}"/>
              </a:ext>
            </a:extLst>
          </p:cNvPr>
          <p:cNvPicPr>
            <a:picLocks noChangeAspect="1"/>
          </p:cNvPicPr>
          <p:nvPr/>
        </p:nvPicPr>
        <p:blipFill>
          <a:blip r:embed="rId4">
            <a:duotone>
              <a:prstClr val="black"/>
              <a:schemeClr val="accent5">
                <a:tint val="45000"/>
                <a:satMod val="400000"/>
              </a:schemeClr>
            </a:duotone>
          </a:blip>
          <a:stretch>
            <a:fillRect/>
          </a:stretch>
        </p:blipFill>
        <p:spPr>
          <a:xfrm>
            <a:off x="7996730" y="1497496"/>
            <a:ext cx="363823" cy="424460"/>
          </a:xfrm>
          <a:prstGeom prst="rect">
            <a:avLst/>
          </a:prstGeom>
        </p:spPr>
      </p:pic>
      <p:pic>
        <p:nvPicPr>
          <p:cNvPr id="33" name="Picture 32">
            <a:extLst>
              <a:ext uri="{FF2B5EF4-FFF2-40B4-BE49-F238E27FC236}">
                <a16:creationId xmlns:a16="http://schemas.microsoft.com/office/drawing/2014/main" id="{D2252ED2-37C2-2740-914C-243EA85DB3FF}"/>
              </a:ext>
            </a:extLst>
          </p:cNvPr>
          <p:cNvPicPr>
            <a:picLocks noChangeAspect="1"/>
          </p:cNvPicPr>
          <p:nvPr/>
        </p:nvPicPr>
        <p:blipFill>
          <a:blip r:embed="rId5">
            <a:duotone>
              <a:prstClr val="black"/>
              <a:schemeClr val="accent5">
                <a:tint val="45000"/>
                <a:satMod val="400000"/>
              </a:schemeClr>
            </a:duotone>
          </a:blip>
          <a:stretch>
            <a:fillRect/>
          </a:stretch>
        </p:blipFill>
        <p:spPr>
          <a:xfrm>
            <a:off x="7918288" y="962499"/>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a:stretch/>
        </p:blipFill>
        <p:spPr>
          <a:xfrm>
            <a:off x="3944471" y="1081373"/>
            <a:ext cx="3350822" cy="250916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001486" y="1366459"/>
            <a:ext cx="2683009" cy="1938992"/>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r>
              <a:rPr lang="en-US" sz="2000" b="1" dirty="0">
                <a:solidFill>
                  <a:srgbClr val="7B063C"/>
                </a:solidFill>
                <a:latin typeface="+mj-lt"/>
              </a:rPr>
              <a:t> </a:t>
            </a:r>
            <a:r>
              <a:rPr lang="en-US" sz="2000" spc="-100" dirty="0">
                <a:solidFill>
                  <a:srgbClr val="7B063C"/>
                </a:solidFill>
                <a:latin typeface="JOSEFIN SANS REGULAR ROMAN" pitchFamily="2" charset="77"/>
              </a:rPr>
              <a:t>Mathematizing Story Map </a:t>
            </a:r>
            <a:r>
              <a:rPr lang="en-US" sz="2000" dirty="0">
                <a:latin typeface="+mj-lt"/>
              </a:rPr>
              <a:t>for Multiplicative Comparison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TotalTime>
  <Words>424</Words>
  <Application>Microsoft Macintosh PowerPoint</Application>
  <PresentationFormat>On-screen Show (16:9)</PresentationFormat>
  <Paragraphs>22</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25</cp:revision>
  <dcterms:created xsi:type="dcterms:W3CDTF">2021-09-14T03:27:38Z</dcterms:created>
  <dcterms:modified xsi:type="dcterms:W3CDTF">2021-11-08T03:20:57Z</dcterms:modified>
</cp:coreProperties>
</file>