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7" r:id="rId2"/>
    <p:sldId id="258" r:id="rId3"/>
    <p:sldId id="263" r:id="rId4"/>
    <p:sldId id="264" r:id="rId5"/>
    <p:sldId id="262" r:id="rId6"/>
    <p:sldId id="25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p:restoredTop sz="89796"/>
  </p:normalViewPr>
  <p:slideViewPr>
    <p:cSldViewPr snapToGrid="0" snapToObjects="1">
      <p:cViewPr varScale="1">
        <p:scale>
          <a:sx n="147" d="100"/>
          <a:sy n="147" d="100"/>
        </p:scale>
        <p:origin x="45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11/9/21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akosikenet/224037981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akosikenet/224037981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flickr.com/photos/akosikenet/2240379815/"/>
              </a:rPr>
              <a:t>This Photo</a:t>
            </a:r>
            <a:r>
              <a:rPr lang="en-US" sz="1200" dirty="0"/>
              <a:t> by Unknown Author is licensed under </a:t>
            </a:r>
            <a:r>
              <a:rPr lang="en-US" sz="1200" dirty="0">
                <a:hlinkClick r:id="rId4" tooltip="https://creativecommons.org/licenses/by-nc-nd/3.0/"/>
              </a:rPr>
              <a:t>CC BY-NC-ND</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www.flickr.com/photos/akosikenet/2240379815/"/>
              </a:rPr>
              <a:t>This Photo</a:t>
            </a:r>
            <a:r>
              <a:rPr lang="en-US" sz="1200" dirty="0"/>
              <a:t> by Unknown Author is licensed under </a:t>
            </a:r>
            <a:r>
              <a:rPr lang="en-US" sz="1200" dirty="0">
                <a:hlinkClick r:id="rId4" tooltip="https://creativecommons.org/licenses/by-nc-nd/3.0/"/>
              </a:rPr>
              <a:t>CC BY-NC-ND</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119779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6 groups are given in the Equal Groups template. Not all problem situations will have six groups: some will have more and some will have fewer. Ask students to decide how many should be used.</a:t>
            </a:r>
          </a:p>
        </p:txBody>
      </p:sp>
      <p:sp>
        <p:nvSpPr>
          <p:cNvPr id="4" name="Slide Number Placeholder 3"/>
          <p:cNvSpPr>
            <a:spLocks noGrp="1"/>
          </p:cNvSpPr>
          <p:nvPr>
            <p:ph type="sldNum" sz="quarter" idx="5"/>
          </p:nvPr>
        </p:nvSpPr>
        <p:spPr/>
        <p:txBody>
          <a:bodyPr/>
          <a:lstStyle/>
          <a:p>
            <a:fld id="{B7E1345D-47CB-D84C-B43B-B5F04DEC27FF}" type="slidenum">
              <a:rPr lang="en-US" smtClean="0"/>
              <a:t>5</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11/9/21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18ED8-6418-1A43-A729-93E7D991BF6F}"/>
              </a:ext>
            </a:extLst>
          </p:cNvPr>
          <p:cNvPicPr>
            <a:picLocks noChangeAspect="1"/>
          </p:cNvPicPr>
          <p:nvPr userDrawn="1"/>
        </p:nvPicPr>
        <p:blipFill>
          <a:blip r:embed="rId2"/>
          <a:stretch>
            <a:fillRect/>
          </a:stretch>
        </p:blipFill>
        <p:spPr>
          <a:xfrm>
            <a:off x="0" y="2946"/>
            <a:ext cx="9144000" cy="5137608"/>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9/09/how-parents-can-protect-their-children-when-playing-mobile-games/"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theglobalfool.com/psychological-stress-in-children-effects-on-the-immune-response/" TargetMode="External"/><Relationship Id="rId5" Type="http://schemas.openxmlformats.org/officeDocument/2006/relationships/image" Target="../media/image8.png"/><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haneshares.blogspot.com/2007_01_01_archive.html" TargetMode="Externa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mathematizeit.com/multicompare"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906815"/>
            <a:ext cx="4168588" cy="3830648"/>
          </a:xfrm>
        </p:spPr>
        <p:txBody>
          <a:bodyPr>
            <a:noAutofit/>
          </a:bodyPr>
          <a:lstStyle/>
          <a:p>
            <a:pPr marL="0" indent="0">
              <a:lnSpc>
                <a:spcPct val="100000"/>
              </a:lnSpc>
              <a:spcBef>
                <a:spcPts val="0"/>
              </a:spcBef>
              <a:spcAft>
                <a:spcPts val="1200"/>
              </a:spcAft>
              <a:buNone/>
            </a:pPr>
            <a:r>
              <a:rPr lang="en-US" sz="1800" dirty="0"/>
              <a:t>“5, 6, 7, 8,” Lakshmi counted. </a:t>
            </a:r>
          </a:p>
          <a:p>
            <a:pPr marL="0" indent="0">
              <a:lnSpc>
                <a:spcPct val="100000"/>
              </a:lnSpc>
              <a:spcBef>
                <a:spcPts val="0"/>
              </a:spcBef>
              <a:spcAft>
                <a:spcPts val="1200"/>
              </a:spcAft>
              <a:buNone/>
            </a:pPr>
            <a:r>
              <a:rPr lang="en-US" sz="1800" dirty="0"/>
              <a:t>“I’ll take it!” she exclaimed excitedly.  “How much is it?”</a:t>
            </a:r>
          </a:p>
          <a:p>
            <a:pPr marL="0" indent="0">
              <a:lnSpc>
                <a:spcPct val="100000"/>
              </a:lnSpc>
              <a:spcBef>
                <a:spcPts val="0"/>
              </a:spcBef>
              <a:spcAft>
                <a:spcPts val="1200"/>
              </a:spcAft>
              <a:buNone/>
            </a:pPr>
            <a:r>
              <a:rPr lang="en-US" sz="1800" dirty="0"/>
              <a:t>“300 game dollars,” said </a:t>
            </a:r>
            <a:r>
              <a:rPr lang="en-US" sz="1800" dirty="0" err="1"/>
              <a:t>Avi</a:t>
            </a:r>
            <a:r>
              <a:rPr lang="en-US" sz="1800" dirty="0"/>
              <a:t>. Shouldn’t you ask how much it is before you buy it, anyway?”</a:t>
            </a:r>
          </a:p>
          <a:p>
            <a:pPr marL="0" indent="0">
              <a:lnSpc>
                <a:spcPct val="100000"/>
              </a:lnSpc>
              <a:spcBef>
                <a:spcPts val="0"/>
              </a:spcBef>
              <a:spcAft>
                <a:spcPts val="1200"/>
              </a:spcAft>
              <a:buNone/>
            </a:pPr>
            <a:r>
              <a:rPr lang="en-US" sz="1800" dirty="0"/>
              <a:t>Lakshmi laughed and tucked her new card under the game board. She bought and she bought some more until she had nothing left to spend. That’s when Ravi made the decision that would cost him the game.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Lakshmi Takes It All</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686133" y="2107125"/>
            <a:ext cx="2763898" cy="338554"/>
          </a:xfrm>
          <a:prstGeom prst="rect">
            <a:avLst/>
          </a:prstGeom>
          <a:noFill/>
        </p:spPr>
        <p:txBody>
          <a:bodyPr wrap="none" rtlCol="0">
            <a:spAutoFit/>
          </a:bodyPr>
          <a:lstStyle/>
          <a:p>
            <a:r>
              <a:rPr lang="en-US" sz="800" u="sng" dirty="0">
                <a:solidFill>
                  <a:schemeClr val="bg1">
                    <a:lumMod val="50000"/>
                  </a:schemeClr>
                </a:solidFill>
                <a:hlinkClick r:id="rId5">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a:t>
            </a:r>
            <a:r>
              <a:rPr lang="en-US" sz="800" dirty="0">
                <a:solidFill>
                  <a:schemeClr val="bg1">
                    <a:lumMod val="50000"/>
                  </a:schemeClr>
                </a:solidFill>
                <a:hlinkClick r:id="rId6">
                  <a:extLst>
                    <a:ext uri="{A12FA001-AC4F-418D-AE19-62706E023703}">
                      <ahyp:hlinkClr xmlns:ahyp="http://schemas.microsoft.com/office/drawing/2018/hyperlinkcolor" val="tx"/>
                    </a:ext>
                  </a:extLst>
                </a:hlinkClick>
              </a:rPr>
              <a:t> </a:t>
            </a:r>
            <a:r>
              <a:rPr lang="en-US" sz="800" u="sng" dirty="0">
                <a:solidFill>
                  <a:schemeClr val="bg1">
                    <a:lumMod val="50000"/>
                  </a:schemeClr>
                </a:solidFill>
                <a:hlinkClick r:id="rId6">
                  <a:extLst>
                    <a:ext uri="{A12FA001-AC4F-418D-AE19-62706E023703}">
                      <ahyp:hlinkClr xmlns:ahyp="http://schemas.microsoft.com/office/drawing/2018/hyperlinkcolor" val="tx"/>
                    </a:ext>
                  </a:extLst>
                </a:hlinkClick>
              </a:rPr>
              <a:t>CC BY-SA-NC</a:t>
            </a:r>
            <a:endParaRPr lang="en-US" sz="800" dirty="0">
              <a:solidFill>
                <a:schemeClr val="bg1">
                  <a:lumMod val="50000"/>
                </a:schemeClr>
              </a:solidFill>
            </a:endParaRPr>
          </a:p>
          <a:p>
            <a:endParaRPr lang="en-US" sz="800" dirty="0">
              <a:solidFill>
                <a:schemeClr val="bg1">
                  <a:lumMod val="50000"/>
                </a:schemeClr>
              </a:solidFill>
            </a:endParaRPr>
          </a:p>
        </p:txBody>
      </p:sp>
      <p:pic>
        <p:nvPicPr>
          <p:cNvPr id="1028" name="Picture 4" descr="https://lh5.googleusercontent.com/7zk9GwjrHE99Ra_g9Per0uPtYDL0RXOl8K57Lz7s7HS2B-DG2CXGlUjkTBkDbnDD6gVimYYAMfYkwqZBYtPjalHR3kOM01obOty9BSwrsDdVYcdWS0WHZ3kIhsW_-cuXqNl1ygpYo2o">
            <a:extLst>
              <a:ext uri="{FF2B5EF4-FFF2-40B4-BE49-F238E27FC236}">
                <a16:creationId xmlns:a16="http://schemas.microsoft.com/office/drawing/2014/main" id="{F03B9A9E-6D1E-A94F-828E-49919A67789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5345338" y="1964812"/>
            <a:ext cx="3540821" cy="202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467932"/>
            <a:ext cx="4058505" cy="426690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err="1"/>
              <a:t>Avi</a:t>
            </a:r>
            <a:r>
              <a:rPr lang="en-US" sz="1800" dirty="0"/>
              <a:t> decided to loan Lakshmi some money so that she could stay in the game. </a:t>
            </a:r>
          </a:p>
          <a:p>
            <a:pPr marL="0" indent="0">
              <a:lnSpc>
                <a:spcPct val="100000"/>
              </a:lnSpc>
              <a:spcBef>
                <a:spcPts val="0"/>
              </a:spcBef>
              <a:spcAft>
                <a:spcPts val="1200"/>
              </a:spcAft>
              <a:buNone/>
            </a:pPr>
            <a:r>
              <a:rPr lang="en-US" sz="1800" dirty="0"/>
              <a:t>At the end of the game, </a:t>
            </a:r>
            <a:r>
              <a:rPr lang="en-US" sz="1800" dirty="0" err="1"/>
              <a:t>Avi</a:t>
            </a:r>
            <a:r>
              <a:rPr lang="en-US" sz="1800" dirty="0"/>
              <a:t> glanced down and frowned. He saw that he had only 200 game dollars left. Lakshmi was still counting. </a:t>
            </a:r>
          </a:p>
          <a:p>
            <a:pPr marL="0" indent="0">
              <a:lnSpc>
                <a:spcPct val="100000"/>
              </a:lnSpc>
              <a:spcBef>
                <a:spcPts val="0"/>
              </a:spcBef>
              <a:spcAft>
                <a:spcPts val="1200"/>
              </a:spcAft>
              <a:buNone/>
            </a:pPr>
            <a:r>
              <a:rPr lang="en-US" sz="1800" dirty="0"/>
              <a:t>2,000      2,500     3,000     3,100        </a:t>
            </a:r>
          </a:p>
          <a:p>
            <a:pPr marL="0" indent="0">
              <a:lnSpc>
                <a:spcPct val="100000"/>
              </a:lnSpc>
              <a:spcBef>
                <a:spcPts val="0"/>
              </a:spcBef>
              <a:spcAft>
                <a:spcPts val="1200"/>
              </a:spcAft>
              <a:buNone/>
            </a:pPr>
            <a:r>
              <a:rPr lang="en-US" sz="1800" dirty="0"/>
              <a:t>She announced that she had 3,200 game dollars! Everyone else shook their heads and tossed their game dollars onto the board in defeat. They knew she had won the game. </a:t>
            </a:r>
          </a:p>
          <a:p>
            <a:pPr marL="0" indent="0">
              <a:lnSpc>
                <a:spcPct val="100000"/>
              </a:lnSpc>
              <a:spcBef>
                <a:spcPts val="0"/>
              </a:spcBef>
              <a:spcAft>
                <a:spcPts val="1200"/>
              </a:spcAft>
              <a:buNone/>
            </a:pPr>
            <a:endParaRPr lang="en-US" sz="1800" dirty="0"/>
          </a:p>
        </p:txBody>
      </p:sp>
      <p:pic>
        <p:nvPicPr>
          <p:cNvPr id="2052" name="Picture 4" descr="https://lh3.googleusercontent.com/KGSGlckfj42f_RxCvUZY5XqgTt8ZZ4aFxWKuF5wQL2ZrhXo6-QHk5yivldzbAkUdLLjg1YuJjUwWaKngpAZZYD7J6F_fEfpEZG3bloBMTGz8Xt4qqO6FSepB5yPNJwdT976jBZ_Ifr8">
            <a:extLst>
              <a:ext uri="{FF2B5EF4-FFF2-40B4-BE49-F238E27FC236}">
                <a16:creationId xmlns:a16="http://schemas.microsoft.com/office/drawing/2014/main" id="{4455A605-2DC1-3649-A921-44E89D425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993" y="1317170"/>
            <a:ext cx="3554594" cy="28248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F283EA5-E584-524D-B6E2-08944D39B839}"/>
              </a:ext>
            </a:extLst>
          </p:cNvPr>
          <p:cNvSpPr txBox="1"/>
          <p:nvPr/>
        </p:nvSpPr>
        <p:spPr>
          <a:xfrm rot="5400000">
            <a:off x="7755062" y="2865367"/>
            <a:ext cx="2626040" cy="215444"/>
          </a:xfrm>
          <a:prstGeom prst="rect">
            <a:avLst/>
          </a:prstGeom>
          <a:noFill/>
        </p:spPr>
        <p:txBody>
          <a:bodyPr wrap="none" rtlCol="0">
            <a:spAutoFit/>
          </a:bodyPr>
          <a:lstStyle/>
          <a:p>
            <a:r>
              <a:rPr lang="en-US" sz="800" u="sng" dirty="0">
                <a:solidFill>
                  <a:schemeClr val="bg1">
                    <a:lumMod val="50000"/>
                  </a:schemeClr>
                </a:solidFill>
                <a:hlinkClick r:id="rId6">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a:t>
            </a:r>
            <a:r>
              <a:rPr lang="en-US" sz="800" dirty="0">
                <a:solidFill>
                  <a:schemeClr val="bg1">
                    <a:lumMod val="50000"/>
                  </a:schemeClr>
                </a:solidFill>
                <a:hlinkClick r:id="rId7">
                  <a:extLst>
                    <a:ext uri="{A12FA001-AC4F-418D-AE19-62706E023703}">
                      <ahyp:hlinkClr xmlns:ahyp="http://schemas.microsoft.com/office/drawing/2018/hyperlinkcolor" val="tx"/>
                    </a:ext>
                  </a:extLst>
                </a:hlinkClick>
              </a:rPr>
              <a:t> </a:t>
            </a:r>
            <a:r>
              <a:rPr lang="en-US" sz="800" u="sng" dirty="0">
                <a:solidFill>
                  <a:schemeClr val="bg1">
                    <a:lumMod val="50000"/>
                  </a:schemeClr>
                </a:solidFill>
                <a:hlinkClick r:id="rId7">
                  <a:extLst>
                    <a:ext uri="{A12FA001-AC4F-418D-AE19-62706E023703}">
                      <ahyp:hlinkClr xmlns:ahyp="http://schemas.microsoft.com/office/drawing/2018/hyperlinkcolor" val="tx"/>
                    </a:ext>
                  </a:extLst>
                </a:hlinkClick>
              </a:rPr>
              <a:t>CC BY-NC</a:t>
            </a:r>
            <a:endParaRPr lang="en-US" sz="800" dirty="0">
              <a:solidFill>
                <a:schemeClr val="bg1">
                  <a:lumMod val="50000"/>
                </a:schemeClr>
              </a:solidFill>
            </a:endParaRPr>
          </a:p>
        </p:txBody>
      </p:sp>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“I hate this game,” muttered </a:t>
            </a:r>
            <a:r>
              <a:rPr lang="en-US" sz="1800" dirty="0" err="1"/>
              <a:t>Avi</a:t>
            </a:r>
            <a:r>
              <a:rPr lang="en-US" sz="1800" dirty="0"/>
              <a:t>. “I always lose!”</a:t>
            </a:r>
          </a:p>
          <a:p>
            <a:pPr marL="0" indent="0">
              <a:lnSpc>
                <a:spcPct val="100000"/>
              </a:lnSpc>
              <a:spcBef>
                <a:spcPts val="0"/>
              </a:spcBef>
              <a:spcAft>
                <a:spcPts val="1200"/>
              </a:spcAft>
              <a:buNone/>
            </a:pPr>
            <a:r>
              <a:rPr lang="en-US" sz="1800" dirty="0"/>
              <a:t>Lakshmi laughed and said, “You’re too nice, </a:t>
            </a:r>
            <a:r>
              <a:rPr lang="en-US" sz="1800" dirty="0" err="1"/>
              <a:t>Avi</a:t>
            </a:r>
            <a:r>
              <a:rPr lang="en-US" sz="1800" dirty="0"/>
              <a:t>. I owed you game dollars, and you could have made me pay you. You could have beat me a long time ago, but you gave me a break. It really isn’t fair that I have so much more money than you do.”</a:t>
            </a:r>
          </a:p>
          <a:p>
            <a:pPr marL="0" indent="0">
              <a:lnSpc>
                <a:spcPct val="100000"/>
              </a:lnSpc>
              <a:spcBef>
                <a:spcPts val="0"/>
              </a:spcBef>
              <a:spcAft>
                <a:spcPts val="1200"/>
              </a:spcAft>
              <a:buNone/>
            </a:pPr>
            <a:r>
              <a:rPr lang="en-US" sz="1800" dirty="0" err="1"/>
              <a:t>Avi</a:t>
            </a:r>
            <a:r>
              <a:rPr lang="en-US" sz="1800" dirty="0"/>
              <a:t> went silent. He was trying to figure out how much more money Lakshmi had then he did. Sure, it was 3,000 dollars more, but he wanted to know how much more. </a:t>
            </a:r>
          </a:p>
        </p:txBody>
      </p:sp>
      <p:pic>
        <p:nvPicPr>
          <p:cNvPr id="3076" name="Picture 4" descr="https://lh3.googleusercontent.com/DKFrjflBu1Z9LZtQ5IqZXctIuKJ_QFEIoiK6bLq1fEBDN5W16kTIuh_uWH9mJWIPrG4H2qTNIf5M33LLj46pi_-0gAN10-Vbc_9b7S1fRM_77_dWgURM3OmFRlFcXTwhNE5xcvxg6EM">
            <a:extLst>
              <a:ext uri="{FF2B5EF4-FFF2-40B4-BE49-F238E27FC236}">
                <a16:creationId xmlns:a16="http://schemas.microsoft.com/office/drawing/2014/main" id="{6463F654-AFC4-2140-B73A-A949787C2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653" y="1913679"/>
            <a:ext cx="3153906" cy="195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43529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err="1"/>
              <a:t>Avi</a:t>
            </a:r>
            <a:r>
              <a:rPr lang="en-US" sz="1800" dirty="0"/>
              <a:t> thought, “I know she has a lot more than twice as much as I do, but how much more is it really?” </a:t>
            </a:r>
          </a:p>
          <a:p>
            <a:pPr marL="0" indent="0">
              <a:lnSpc>
                <a:spcPct val="100000"/>
              </a:lnSpc>
              <a:spcBef>
                <a:spcPts val="0"/>
              </a:spcBef>
              <a:spcAft>
                <a:spcPts val="1200"/>
              </a:spcAft>
              <a:buNone/>
            </a:pPr>
            <a:r>
              <a:rPr lang="en-US" sz="1800" dirty="0"/>
              <a:t>He wanted to know many times the money she had than he did. It seemed like that was a better to say it that way. </a:t>
            </a:r>
          </a:p>
          <a:p>
            <a:pPr marL="0" indent="0">
              <a:lnSpc>
                <a:spcPct val="100000"/>
              </a:lnSpc>
              <a:spcBef>
                <a:spcPts val="0"/>
              </a:spcBef>
              <a:spcAft>
                <a:spcPts val="1200"/>
              </a:spcAft>
              <a:buNone/>
            </a:pPr>
            <a:r>
              <a:rPr lang="en-US" sz="1800" dirty="0"/>
              <a:t>Do you know how many times </a:t>
            </a:r>
            <a:r>
              <a:rPr lang="en-US" sz="1800" dirty="0" err="1"/>
              <a:t>Avi</a:t>
            </a:r>
            <a:r>
              <a:rPr lang="en-US" sz="1800" dirty="0"/>
              <a:t> would have to add his money up to get the same number of game dollars Lakshmi has?</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6985522" y="3627537"/>
            <a:ext cx="4159249" cy="215444"/>
          </a:xfrm>
          <a:prstGeom prst="rect">
            <a:avLst/>
          </a:prstGeom>
        </p:spPr>
        <p:txBody>
          <a:bodyPr wrap="square">
            <a:spAutoFit/>
          </a:bodyPr>
          <a:lstStyle/>
          <a:p>
            <a:r>
              <a:rPr lang="en-US" sz="800" u="sng" dirty="0">
                <a:solidFill>
                  <a:schemeClr val="bg1">
                    <a:lumMod val="50000"/>
                  </a:schemeClr>
                </a:solidFill>
                <a:hlinkClick r:id="rId5">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a:t>
            </a:r>
            <a:r>
              <a:rPr lang="en-US" sz="800" dirty="0">
                <a:solidFill>
                  <a:schemeClr val="bg1">
                    <a:lumMod val="50000"/>
                  </a:schemeClr>
                </a:solidFill>
                <a:hlinkClick r:id="rId6">
                  <a:extLst>
                    <a:ext uri="{A12FA001-AC4F-418D-AE19-62706E023703}">
                      <ahyp:hlinkClr xmlns:ahyp="http://schemas.microsoft.com/office/drawing/2018/hyperlinkcolor" val="tx"/>
                    </a:ext>
                  </a:extLst>
                </a:hlinkClick>
              </a:rPr>
              <a:t> </a:t>
            </a:r>
            <a:r>
              <a:rPr lang="en-US" sz="800" u="sng" dirty="0">
                <a:solidFill>
                  <a:schemeClr val="bg1">
                    <a:lumMod val="50000"/>
                  </a:schemeClr>
                </a:solidFill>
                <a:hlinkClick r:id="rId6">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p:txBody>
      </p:sp>
      <p:pic>
        <p:nvPicPr>
          <p:cNvPr id="4098" name="Picture 2" descr="https://lh3.googleusercontent.com/ilxStSFA-RkHcYVGhUmbwoxfDasHoh9au5C48RJ7dnryF6RF1yL5VbNDvTX5vcOV3gs33v_rWR-Ed1sYqsVjvm7oQD8_GgLq7mIyEcvDM8dmnrZ8oweMcr5GXcRg4xQ4ABSCgs2jkuw">
            <a:extLst>
              <a:ext uri="{FF2B5EF4-FFF2-40B4-BE49-F238E27FC236}">
                <a16:creationId xmlns:a16="http://schemas.microsoft.com/office/drawing/2014/main" id="{22C19C0D-8D20-B541-B3C5-4DCEC616D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772" y="1359134"/>
            <a:ext cx="2682098" cy="212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7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rId3"/>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55CDDEC-1535-1141-BB87-C37BD9832029}"/>
              </a:ext>
            </a:extLst>
          </p:cNvPr>
          <p:cNvSpPr/>
          <p:nvPr/>
        </p:nvSpPr>
        <p:spPr>
          <a:xfrm>
            <a:off x="7411784" y="253256"/>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DF8ABFD-2CAE-0147-B6C4-EEE5B5640132}"/>
              </a:ext>
            </a:extLst>
          </p:cNvPr>
          <p:cNvPicPr>
            <a:picLocks noChangeAspect="1"/>
          </p:cNvPicPr>
          <p:nvPr/>
        </p:nvPicPr>
        <p:blipFill>
          <a:blip r:embed="rId4">
            <a:duotone>
              <a:prstClr val="black"/>
              <a:schemeClr val="accent5">
                <a:tint val="45000"/>
                <a:satMod val="400000"/>
              </a:schemeClr>
            </a:duotone>
          </a:blip>
          <a:stretch>
            <a:fillRect/>
          </a:stretch>
        </p:blipFill>
        <p:spPr>
          <a:xfrm>
            <a:off x="7638143" y="1398388"/>
            <a:ext cx="363823" cy="424460"/>
          </a:xfrm>
          <a:prstGeom prst="rect">
            <a:avLst/>
          </a:prstGeom>
        </p:spPr>
      </p:pic>
      <p:pic>
        <p:nvPicPr>
          <p:cNvPr id="21" name="Picture 20">
            <a:extLst>
              <a:ext uri="{FF2B5EF4-FFF2-40B4-BE49-F238E27FC236}">
                <a16:creationId xmlns:a16="http://schemas.microsoft.com/office/drawing/2014/main" id="{2AE9C3AE-1B93-BC46-8F28-B4A23A501A00}"/>
              </a:ext>
            </a:extLst>
          </p:cNvPr>
          <p:cNvPicPr>
            <a:picLocks noChangeAspect="1"/>
          </p:cNvPicPr>
          <p:nvPr/>
        </p:nvPicPr>
        <p:blipFill>
          <a:blip r:embed="rId4">
            <a:duotone>
              <a:prstClr val="black"/>
              <a:schemeClr val="accent5">
                <a:tint val="45000"/>
                <a:satMod val="400000"/>
              </a:schemeClr>
            </a:duotone>
          </a:blip>
          <a:stretch>
            <a:fillRect/>
          </a:stretch>
        </p:blipFill>
        <p:spPr>
          <a:xfrm>
            <a:off x="7569318" y="1882240"/>
            <a:ext cx="363823" cy="424460"/>
          </a:xfrm>
          <a:prstGeom prst="rect">
            <a:avLst/>
          </a:prstGeom>
        </p:spPr>
      </p:pic>
      <p:pic>
        <p:nvPicPr>
          <p:cNvPr id="22" name="Picture 21">
            <a:extLst>
              <a:ext uri="{FF2B5EF4-FFF2-40B4-BE49-F238E27FC236}">
                <a16:creationId xmlns:a16="http://schemas.microsoft.com/office/drawing/2014/main" id="{E8BBEB9E-5C0F-8B41-BEE6-C90E31E9C5BD}"/>
              </a:ext>
            </a:extLst>
          </p:cNvPr>
          <p:cNvPicPr>
            <a:picLocks noChangeAspect="1"/>
          </p:cNvPicPr>
          <p:nvPr/>
        </p:nvPicPr>
        <p:blipFill>
          <a:blip r:embed="rId5">
            <a:duotone>
              <a:prstClr val="black"/>
              <a:schemeClr val="accent5">
                <a:tint val="45000"/>
                <a:satMod val="400000"/>
              </a:schemeClr>
            </a:duotone>
          </a:blip>
          <a:stretch>
            <a:fillRect/>
          </a:stretch>
        </p:blipFill>
        <p:spPr>
          <a:xfrm>
            <a:off x="7615730" y="693361"/>
            <a:ext cx="363823" cy="424460"/>
          </a:xfrm>
          <a:prstGeom prst="rect">
            <a:avLst/>
          </a:prstGeom>
        </p:spPr>
      </p:pic>
      <p:pic>
        <p:nvPicPr>
          <p:cNvPr id="23" name="Picture 22">
            <a:extLst>
              <a:ext uri="{FF2B5EF4-FFF2-40B4-BE49-F238E27FC236}">
                <a16:creationId xmlns:a16="http://schemas.microsoft.com/office/drawing/2014/main" id="{2F8B496C-8BBC-E944-8B7E-540255EDA5B3}"/>
              </a:ext>
            </a:extLst>
          </p:cNvPr>
          <p:cNvPicPr>
            <a:picLocks noChangeAspect="1"/>
          </p:cNvPicPr>
          <p:nvPr/>
        </p:nvPicPr>
        <p:blipFill>
          <a:blip r:embed="rId4">
            <a:duotone>
              <a:prstClr val="black"/>
              <a:schemeClr val="accent5">
                <a:tint val="45000"/>
                <a:satMod val="400000"/>
              </a:schemeClr>
            </a:duotone>
          </a:blip>
          <a:stretch>
            <a:fillRect/>
          </a:stretch>
        </p:blipFill>
        <p:spPr>
          <a:xfrm>
            <a:off x="7958630" y="2935497"/>
            <a:ext cx="363823" cy="424460"/>
          </a:xfrm>
          <a:prstGeom prst="rect">
            <a:avLst/>
          </a:prstGeom>
        </p:spPr>
      </p:pic>
      <p:pic>
        <p:nvPicPr>
          <p:cNvPr id="24" name="Picture 23">
            <a:extLst>
              <a:ext uri="{FF2B5EF4-FFF2-40B4-BE49-F238E27FC236}">
                <a16:creationId xmlns:a16="http://schemas.microsoft.com/office/drawing/2014/main" id="{47B93B52-2066-7B41-988E-B8B695FC43E1}"/>
              </a:ext>
            </a:extLst>
          </p:cNvPr>
          <p:cNvPicPr>
            <a:picLocks noChangeAspect="1"/>
          </p:cNvPicPr>
          <p:nvPr/>
        </p:nvPicPr>
        <p:blipFill>
          <a:blip r:embed="rId5">
            <a:duotone>
              <a:prstClr val="black"/>
              <a:schemeClr val="accent5">
                <a:tint val="45000"/>
                <a:satMod val="400000"/>
              </a:schemeClr>
            </a:duotone>
          </a:blip>
          <a:stretch>
            <a:fillRect/>
          </a:stretch>
        </p:blipFill>
        <p:spPr>
          <a:xfrm>
            <a:off x="7730030" y="2283762"/>
            <a:ext cx="363823" cy="424460"/>
          </a:xfrm>
          <a:prstGeom prst="rect">
            <a:avLst/>
          </a:prstGeom>
        </p:spPr>
      </p:pic>
      <p:pic>
        <p:nvPicPr>
          <p:cNvPr id="25" name="Picture 24">
            <a:extLst>
              <a:ext uri="{FF2B5EF4-FFF2-40B4-BE49-F238E27FC236}">
                <a16:creationId xmlns:a16="http://schemas.microsoft.com/office/drawing/2014/main" id="{1A5ACC34-7599-D145-A2AF-14A35DA9F998}"/>
              </a:ext>
            </a:extLst>
          </p:cNvPr>
          <p:cNvPicPr>
            <a:picLocks noChangeAspect="1"/>
          </p:cNvPicPr>
          <p:nvPr/>
        </p:nvPicPr>
        <p:blipFill>
          <a:blip r:embed="rId4">
            <a:duotone>
              <a:prstClr val="black"/>
              <a:schemeClr val="accent5">
                <a:tint val="45000"/>
                <a:satMod val="400000"/>
              </a:schemeClr>
            </a:duotone>
          </a:blip>
          <a:stretch>
            <a:fillRect/>
          </a:stretch>
        </p:blipFill>
        <p:spPr>
          <a:xfrm>
            <a:off x="7979127" y="2529776"/>
            <a:ext cx="363823" cy="424460"/>
          </a:xfrm>
          <a:prstGeom prst="rect">
            <a:avLst/>
          </a:prstGeom>
        </p:spPr>
      </p:pic>
      <p:pic>
        <p:nvPicPr>
          <p:cNvPr id="26" name="Picture 25">
            <a:extLst>
              <a:ext uri="{FF2B5EF4-FFF2-40B4-BE49-F238E27FC236}">
                <a16:creationId xmlns:a16="http://schemas.microsoft.com/office/drawing/2014/main" id="{EE16D4DC-7220-3F4F-B65E-CA4ED37D8A4E}"/>
              </a:ext>
            </a:extLst>
          </p:cNvPr>
          <p:cNvPicPr>
            <a:picLocks noChangeAspect="1"/>
          </p:cNvPicPr>
          <p:nvPr/>
        </p:nvPicPr>
        <p:blipFill>
          <a:blip r:embed="rId5">
            <a:duotone>
              <a:prstClr val="black"/>
              <a:schemeClr val="accent5">
                <a:tint val="45000"/>
                <a:satMod val="400000"/>
              </a:schemeClr>
            </a:duotone>
          </a:blip>
          <a:stretch>
            <a:fillRect/>
          </a:stretch>
        </p:blipFill>
        <p:spPr>
          <a:xfrm>
            <a:off x="7979127" y="1993483"/>
            <a:ext cx="363823" cy="424460"/>
          </a:xfrm>
          <a:prstGeom prst="rect">
            <a:avLst/>
          </a:prstGeom>
        </p:spPr>
      </p:pic>
      <p:pic>
        <p:nvPicPr>
          <p:cNvPr id="27" name="Picture 26">
            <a:extLst>
              <a:ext uri="{FF2B5EF4-FFF2-40B4-BE49-F238E27FC236}">
                <a16:creationId xmlns:a16="http://schemas.microsoft.com/office/drawing/2014/main" id="{085F8426-F15F-A74E-9DB8-5A9519027207}"/>
              </a:ext>
            </a:extLst>
          </p:cNvPr>
          <p:cNvPicPr>
            <a:picLocks noChangeAspect="1"/>
          </p:cNvPicPr>
          <p:nvPr/>
        </p:nvPicPr>
        <p:blipFill>
          <a:blip r:embed="rId5">
            <a:duotone>
              <a:prstClr val="black"/>
              <a:schemeClr val="accent5">
                <a:tint val="45000"/>
                <a:satMod val="400000"/>
              </a:schemeClr>
            </a:duotone>
          </a:blip>
          <a:stretch>
            <a:fillRect/>
          </a:stretch>
        </p:blipFill>
        <p:spPr>
          <a:xfrm>
            <a:off x="8198434" y="393519"/>
            <a:ext cx="363823" cy="424460"/>
          </a:xfrm>
          <a:prstGeom prst="rect">
            <a:avLst/>
          </a:prstGeom>
        </p:spPr>
      </p:pic>
      <p:pic>
        <p:nvPicPr>
          <p:cNvPr id="28" name="Picture 27">
            <a:extLst>
              <a:ext uri="{FF2B5EF4-FFF2-40B4-BE49-F238E27FC236}">
                <a16:creationId xmlns:a16="http://schemas.microsoft.com/office/drawing/2014/main" id="{900DA81B-9849-5347-863B-946193711DD5}"/>
              </a:ext>
            </a:extLst>
          </p:cNvPr>
          <p:cNvPicPr>
            <a:picLocks noChangeAspect="1"/>
          </p:cNvPicPr>
          <p:nvPr/>
        </p:nvPicPr>
        <p:blipFill>
          <a:blip r:embed="rId4">
            <a:duotone>
              <a:prstClr val="black"/>
              <a:schemeClr val="accent5">
                <a:tint val="45000"/>
                <a:satMod val="400000"/>
              </a:schemeClr>
            </a:duotone>
          </a:blip>
          <a:stretch>
            <a:fillRect/>
          </a:stretch>
        </p:blipFill>
        <p:spPr>
          <a:xfrm>
            <a:off x="7501430" y="2921613"/>
            <a:ext cx="363823" cy="424460"/>
          </a:xfrm>
          <a:prstGeom prst="rect">
            <a:avLst/>
          </a:prstGeom>
        </p:spPr>
      </p:pic>
      <p:pic>
        <p:nvPicPr>
          <p:cNvPr id="29" name="Picture 28">
            <a:extLst>
              <a:ext uri="{FF2B5EF4-FFF2-40B4-BE49-F238E27FC236}">
                <a16:creationId xmlns:a16="http://schemas.microsoft.com/office/drawing/2014/main" id="{56E15139-6C9B-2849-8488-4821F6245652}"/>
              </a:ext>
            </a:extLst>
          </p:cNvPr>
          <p:cNvPicPr>
            <a:picLocks noChangeAspect="1"/>
          </p:cNvPicPr>
          <p:nvPr/>
        </p:nvPicPr>
        <p:blipFill>
          <a:blip r:embed="rId5">
            <a:duotone>
              <a:prstClr val="black"/>
              <a:schemeClr val="accent5">
                <a:tint val="45000"/>
                <a:satMod val="400000"/>
              </a:schemeClr>
            </a:duotone>
          </a:blip>
          <a:stretch>
            <a:fillRect/>
          </a:stretch>
        </p:blipFill>
        <p:spPr>
          <a:xfrm>
            <a:off x="7682965" y="3559464"/>
            <a:ext cx="363823" cy="424460"/>
          </a:xfrm>
          <a:prstGeom prst="rect">
            <a:avLst/>
          </a:prstGeom>
        </p:spPr>
      </p:pic>
      <p:pic>
        <p:nvPicPr>
          <p:cNvPr id="30" name="Picture 29">
            <a:extLst>
              <a:ext uri="{FF2B5EF4-FFF2-40B4-BE49-F238E27FC236}">
                <a16:creationId xmlns:a16="http://schemas.microsoft.com/office/drawing/2014/main" id="{D0610375-1AFD-1341-9539-A7708FF15A48}"/>
              </a:ext>
            </a:extLst>
          </p:cNvPr>
          <p:cNvPicPr>
            <a:picLocks noChangeAspect="1"/>
          </p:cNvPicPr>
          <p:nvPr/>
        </p:nvPicPr>
        <p:blipFill>
          <a:blip r:embed="rId4">
            <a:duotone>
              <a:prstClr val="black"/>
              <a:schemeClr val="accent5">
                <a:tint val="45000"/>
                <a:satMod val="400000"/>
              </a:schemeClr>
            </a:duotone>
          </a:blip>
          <a:stretch>
            <a:fillRect/>
          </a:stretch>
        </p:blipFill>
        <p:spPr>
          <a:xfrm>
            <a:off x="8187230" y="3826164"/>
            <a:ext cx="363823" cy="424460"/>
          </a:xfrm>
          <a:prstGeom prst="rect">
            <a:avLst/>
          </a:prstGeom>
        </p:spPr>
      </p:pic>
      <p:pic>
        <p:nvPicPr>
          <p:cNvPr id="31" name="Picture 30">
            <a:extLst>
              <a:ext uri="{FF2B5EF4-FFF2-40B4-BE49-F238E27FC236}">
                <a16:creationId xmlns:a16="http://schemas.microsoft.com/office/drawing/2014/main" id="{61EE2C61-D097-5B4C-86A7-790BFA369404}"/>
              </a:ext>
            </a:extLst>
          </p:cNvPr>
          <p:cNvPicPr>
            <a:picLocks noChangeAspect="1"/>
          </p:cNvPicPr>
          <p:nvPr/>
        </p:nvPicPr>
        <p:blipFill>
          <a:blip r:embed="rId5">
            <a:duotone>
              <a:prstClr val="black"/>
              <a:schemeClr val="accent5">
                <a:tint val="45000"/>
                <a:satMod val="400000"/>
              </a:schemeClr>
            </a:duotone>
          </a:blip>
          <a:stretch>
            <a:fillRect/>
          </a:stretch>
        </p:blipFill>
        <p:spPr>
          <a:xfrm>
            <a:off x="8146888" y="3279732"/>
            <a:ext cx="363823" cy="424460"/>
          </a:xfrm>
          <a:prstGeom prst="rect">
            <a:avLst/>
          </a:prstGeom>
        </p:spPr>
      </p:pic>
      <p:pic>
        <p:nvPicPr>
          <p:cNvPr id="32" name="Picture 31">
            <a:extLst>
              <a:ext uri="{FF2B5EF4-FFF2-40B4-BE49-F238E27FC236}">
                <a16:creationId xmlns:a16="http://schemas.microsoft.com/office/drawing/2014/main" id="{AD5D53BA-D3B6-7246-B1CD-0EA680FF41E5}"/>
              </a:ext>
            </a:extLst>
          </p:cNvPr>
          <p:cNvPicPr>
            <a:picLocks noChangeAspect="1"/>
          </p:cNvPicPr>
          <p:nvPr/>
        </p:nvPicPr>
        <p:blipFill>
          <a:blip r:embed="rId4">
            <a:duotone>
              <a:prstClr val="black"/>
              <a:schemeClr val="accent5">
                <a:tint val="45000"/>
                <a:satMod val="400000"/>
              </a:schemeClr>
            </a:duotone>
          </a:blip>
          <a:stretch>
            <a:fillRect/>
          </a:stretch>
        </p:blipFill>
        <p:spPr>
          <a:xfrm>
            <a:off x="7996730" y="1497496"/>
            <a:ext cx="363823" cy="424460"/>
          </a:xfrm>
          <a:prstGeom prst="rect">
            <a:avLst/>
          </a:prstGeom>
        </p:spPr>
      </p:pic>
      <p:pic>
        <p:nvPicPr>
          <p:cNvPr id="33" name="Picture 32">
            <a:extLst>
              <a:ext uri="{FF2B5EF4-FFF2-40B4-BE49-F238E27FC236}">
                <a16:creationId xmlns:a16="http://schemas.microsoft.com/office/drawing/2014/main" id="{D2252ED2-37C2-2740-914C-243EA85DB3FF}"/>
              </a:ext>
            </a:extLst>
          </p:cNvPr>
          <p:cNvPicPr>
            <a:picLocks noChangeAspect="1"/>
          </p:cNvPicPr>
          <p:nvPr/>
        </p:nvPicPr>
        <p:blipFill>
          <a:blip r:embed="rId5">
            <a:duotone>
              <a:prstClr val="black"/>
              <a:schemeClr val="accent5">
                <a:tint val="45000"/>
                <a:satMod val="400000"/>
              </a:schemeClr>
            </a:duotone>
          </a:blip>
          <a:stretch>
            <a:fillRect/>
          </a:stretch>
        </p:blipFill>
        <p:spPr>
          <a:xfrm>
            <a:off x="7918288" y="962499"/>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a:stretch/>
        </p:blipFill>
        <p:spPr>
          <a:xfrm>
            <a:off x="3944471" y="1081373"/>
            <a:ext cx="3350822" cy="250916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001486" y="1366459"/>
            <a:ext cx="2683009" cy="1938992"/>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r>
              <a:rPr lang="en-US" sz="2000" b="1" dirty="0">
                <a:solidFill>
                  <a:srgbClr val="7B063C"/>
                </a:solidFill>
                <a:latin typeface="+mj-lt"/>
              </a:rPr>
              <a:t> </a:t>
            </a:r>
            <a:r>
              <a:rPr lang="en-US" sz="2000" spc="-100" dirty="0">
                <a:solidFill>
                  <a:srgbClr val="7B063C"/>
                </a:solidFill>
                <a:latin typeface="JOSEFIN SANS REGULAR ROMAN" pitchFamily="2" charset="77"/>
              </a:rPr>
              <a:t>Mathematizing Story Map </a:t>
            </a:r>
            <a:r>
              <a:rPr lang="en-US" sz="2000" dirty="0">
                <a:latin typeface="+mj-lt"/>
              </a:rPr>
              <a:t>for Multiplicative Comparison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485</Words>
  <Application>Microsoft Macintosh PowerPoint</Application>
  <PresentationFormat>On-screen Show (16:9)</PresentationFormat>
  <Paragraphs>30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26</cp:revision>
  <dcterms:created xsi:type="dcterms:W3CDTF">2021-09-14T03:27:38Z</dcterms:created>
  <dcterms:modified xsi:type="dcterms:W3CDTF">2021-11-09T06:07:47Z</dcterms:modified>
</cp:coreProperties>
</file>