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7" r:id="rId2"/>
    <p:sldId id="258" r:id="rId3"/>
    <p:sldId id="263" r:id="rId4"/>
    <p:sldId id="264" r:id="rId5"/>
    <p:sldId id="262" r:id="rId6"/>
    <p:sldId id="25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89796"/>
  </p:normalViewPr>
  <p:slideViewPr>
    <p:cSldViewPr snapToGrid="0" snapToObjects="1">
      <p:cViewPr varScale="1">
        <p:scale>
          <a:sx n="147" d="100"/>
          <a:sy n="147" d="100"/>
        </p:scale>
        <p:origin x="45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11/7/21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akosikenet/224037981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kosikenet/224037981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flickr.com/photos/akosikenet/2240379815/"/>
              </a:rPr>
              <a:t>This Photo</a:t>
            </a:r>
            <a:r>
              <a:rPr lang="en-US" sz="1200" dirty="0"/>
              <a:t> by Unknown Author is licensed under </a:t>
            </a:r>
            <a:r>
              <a:rPr lang="en-US" sz="1200" dirty="0">
                <a:hlinkClick r:id="rId4" tooltip="https://creativecommons.org/licenses/by-nc-nd/3.0/"/>
              </a:rPr>
              <a:t>CC BY-NC-ND</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flickr.com/photos/akosikenet/2240379815/"/>
              </a:rPr>
              <a:t>This Photo</a:t>
            </a:r>
            <a:r>
              <a:rPr lang="en-US" sz="1200" dirty="0"/>
              <a:t> by Unknown Author is licensed under </a:t>
            </a:r>
            <a:r>
              <a:rPr lang="en-US" sz="1200" dirty="0">
                <a:hlinkClick r:id="rId4" tooltip="https://creativecommons.org/licenses/by-nc-nd/3.0/"/>
              </a:rPr>
              <a:t>CC BY-NC-ND</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119779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6 groups are given in the Equal Groups template. Not all problem situations will have six groups: some will have more and some will have fewer. Ask students to decide how many should be used.</a:t>
            </a:r>
          </a:p>
        </p:txBody>
      </p:sp>
      <p:sp>
        <p:nvSpPr>
          <p:cNvPr id="4" name="Slide Number Placeholder 3"/>
          <p:cNvSpPr>
            <a:spLocks noGrp="1"/>
          </p:cNvSpPr>
          <p:nvPr>
            <p:ph type="sldNum" sz="quarter" idx="5"/>
          </p:nvPr>
        </p:nvSpPr>
        <p:spPr/>
        <p:txBody>
          <a:bodyPr/>
          <a:lstStyle/>
          <a:p>
            <a:fld id="{B7E1345D-47CB-D84C-B43B-B5F04DEC27FF}" type="slidenum">
              <a:rPr lang="en-US" smtClean="0"/>
              <a:t>5</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11/7/21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11/7/21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11/7/21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18ED8-6418-1A43-A729-93E7D991BF6F}"/>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steamforge.net/wiki/index.php/The_Making_Of:_Gouda_Cheese"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fabionik/15829534534/"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i-cloud.com/download-progress-bar/" TargetMode="External"/><Relationship Id="rId5" Type="http://schemas.openxmlformats.org/officeDocument/2006/relationships/image" Target="../media/image10.jpg"/><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mathematizeit.com/multicompare"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906815"/>
            <a:ext cx="4168588" cy="3035394"/>
          </a:xfrm>
        </p:spPr>
        <p:txBody>
          <a:bodyPr>
            <a:noAutofit/>
          </a:bodyPr>
          <a:lstStyle/>
          <a:p>
            <a:pPr marL="0" indent="0">
              <a:lnSpc>
                <a:spcPct val="100000"/>
              </a:lnSpc>
              <a:spcBef>
                <a:spcPts val="0"/>
              </a:spcBef>
              <a:spcAft>
                <a:spcPts val="1200"/>
              </a:spcAft>
              <a:buNone/>
            </a:pPr>
            <a:r>
              <a:rPr lang="en-US" sz="1800" dirty="0"/>
              <a:t>Priya bounced into the kitchen and saw her baba stirring a full pot of hot milk. Priya stopped abruptly and watched intently as her father turned off the heat and poured lemon juice into the hot milk. Immediately the milk changed. The milk went from a smooth, white liquid to a horrible-looking mess of awkward globs of white, surrounded by a clear liquid. </a:t>
            </a:r>
          </a:p>
          <a:p>
            <a:pPr marL="0" indent="0">
              <a:lnSpc>
                <a:spcPct val="100000"/>
              </a:lnSpc>
              <a:spcBef>
                <a:spcPts val="0"/>
              </a:spcBef>
              <a:spcAft>
                <a:spcPts val="1200"/>
              </a:spcAft>
              <a:buNone/>
            </a:pPr>
            <a:r>
              <a:rPr lang="en-US" sz="1800" dirty="0"/>
              <a:t>Priya wasn’t surprised by its appearance. She had seen her mom and dad make paneer before. Suddenly, Priya frowned.</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Baba Knows What’s Important</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831205" y="2865367"/>
            <a:ext cx="2473754" cy="215444"/>
          </a:xfrm>
          <a:prstGeom prst="rect">
            <a:avLst/>
          </a:prstGeom>
          <a:noFill/>
        </p:spPr>
        <p:txBody>
          <a:bodyPr wrap="none" rtlCol="0">
            <a:spAutoFit/>
          </a:bodyPr>
          <a:lstStyle/>
          <a:p>
            <a:r>
              <a:rPr lang="en-US" sz="800" dirty="0">
                <a:solidFill>
                  <a:schemeClr val="bg1">
                    <a:lumMod val="50000"/>
                  </a:schemeClr>
                </a:solidFill>
                <a:hlinkClick r:id="rId5" tooltip="https://steamforge.net/wiki/index.php/The_Making_Of:_Gouda_Cheese">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p:txBody>
      </p:sp>
      <p:pic>
        <p:nvPicPr>
          <p:cNvPr id="1026" name="Picture 2" descr="https://lh3.googleusercontent.com/uREfLWskWVqAmCk_bFvmrRpGhNLhM5eM_Cs3fNzGeHo1a7xQVnWx2as2q96Ouue-JtFxOX9zKQmKOtB7vvFJR5k8obz97IW8PYSK75h2fZtgzbl3QFi5nJkwgK8I-ZhwbrOvQ2SPcvI">
            <a:extLst>
              <a:ext uri="{FF2B5EF4-FFF2-40B4-BE49-F238E27FC236}">
                <a16:creationId xmlns:a16="http://schemas.microsoft.com/office/drawing/2014/main" id="{C2E43DB7-68A7-FE4F-86F9-A2FDB3E56F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852"/>
          <a:stretch/>
        </p:blipFill>
        <p:spPr bwMode="auto">
          <a:xfrm>
            <a:off x="5903627" y="1390456"/>
            <a:ext cx="2775702" cy="243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467932"/>
            <a:ext cx="4058505" cy="42669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Making a cheese like paneer meant one thing-- they were going to a family gathering today.</a:t>
            </a:r>
          </a:p>
          <a:p>
            <a:pPr marL="0" indent="0">
              <a:lnSpc>
                <a:spcPct val="100000"/>
              </a:lnSpc>
              <a:spcBef>
                <a:spcPts val="0"/>
              </a:spcBef>
              <a:spcAft>
                <a:spcPts val="1200"/>
              </a:spcAft>
              <a:buNone/>
            </a:pPr>
            <a:r>
              <a:rPr lang="en-US" sz="1800" dirty="0"/>
              <a:t>Baba only made it from scratch for special occasions. Priya couldn’t help but be disappointed because she and her friends had planned to play Go Play! today. </a:t>
            </a:r>
          </a:p>
          <a:p>
            <a:pPr marL="0" indent="0">
              <a:lnSpc>
                <a:spcPct val="100000"/>
              </a:lnSpc>
              <a:spcBef>
                <a:spcPts val="0"/>
              </a:spcBef>
              <a:spcAft>
                <a:spcPts val="1200"/>
              </a:spcAft>
              <a:buNone/>
            </a:pPr>
            <a:r>
              <a:rPr lang="en-US" sz="1800" dirty="0"/>
              <a:t>Today was a special Go Play! game day. Every score was five times more than usual and Priya was hoping to level up because of the event. She thought about what that could mean. Normally a good afternoon of play earned 8,000 points. </a:t>
            </a:r>
          </a:p>
          <a:p>
            <a:pPr marL="0" indent="0">
              <a:lnSpc>
                <a:spcPct val="100000"/>
              </a:lnSpc>
              <a:spcBef>
                <a:spcPts val="0"/>
              </a:spcBef>
              <a:spcAft>
                <a:spcPts val="1200"/>
              </a:spcAft>
              <a:buNone/>
            </a:pPr>
            <a:endParaRPr lang="en-US" sz="1800" dirty="0"/>
          </a:p>
        </p:txBody>
      </p:sp>
      <p:pic>
        <p:nvPicPr>
          <p:cNvPr id="2050" name="Picture 2" descr="https://lh6.googleusercontent.com/1AGhe3SAeVSQUCP3Fh_lGG-awgFOizmdpxuD92K7dLkoP2vSuH3WI_dNopqxwQ4bmiLRh42inj8QruzLwWH2yO0qvdvBuLbhPTHtFxt9E1VGZ3FkUvKM1eZ98_p1WEsz_cBawQ8e7Fo">
            <a:extLst>
              <a:ext uri="{FF2B5EF4-FFF2-40B4-BE49-F238E27FC236}">
                <a16:creationId xmlns:a16="http://schemas.microsoft.com/office/drawing/2014/main" id="{1C689AF9-057C-704C-AC18-C403F0930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608" y="1391709"/>
            <a:ext cx="2860977"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With the 5 times bonus event, she tried to figure out how many points that would be.</a:t>
            </a:r>
          </a:p>
          <a:p>
            <a:pPr marL="0" indent="0">
              <a:lnSpc>
                <a:spcPct val="100000"/>
              </a:lnSpc>
              <a:spcBef>
                <a:spcPts val="0"/>
              </a:spcBef>
              <a:spcAft>
                <a:spcPts val="1200"/>
              </a:spcAft>
              <a:buNone/>
            </a:pPr>
            <a:r>
              <a:rPr lang="en-US" sz="1800" dirty="0"/>
              <a:t>“Priya,” her father interrupted. “Hand me the cloth.” Priya watched as her father strained the liquid away and left the solid cheese behind. </a:t>
            </a:r>
          </a:p>
          <a:p>
            <a:pPr marL="0" indent="0">
              <a:lnSpc>
                <a:spcPct val="100000"/>
              </a:lnSpc>
              <a:spcBef>
                <a:spcPts val="0"/>
              </a:spcBef>
              <a:spcAft>
                <a:spcPts val="1200"/>
              </a:spcAft>
              <a:buNone/>
            </a:pPr>
            <a:r>
              <a:rPr lang="en-US" sz="1800" dirty="0"/>
              <a:t>“I was thinking. You can invite Lakshmi with you to the party. I know you were planning to play the special Go Play! event with her, and that is important.” </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93830" y="2733615"/>
            <a:ext cx="2964406" cy="215444"/>
          </a:xfrm>
          <a:prstGeom prst="rect">
            <a:avLst/>
          </a:prstGeom>
        </p:spPr>
        <p:txBody>
          <a:bodyPr wrap="square">
            <a:spAutoFit/>
          </a:bodyPr>
          <a:lstStyle/>
          <a:p>
            <a:r>
              <a:rPr lang="en-US" sz="800" dirty="0">
                <a:solidFill>
                  <a:schemeClr val="bg1">
                    <a:lumMod val="50000"/>
                  </a:schemeClr>
                </a:solidFill>
                <a:hlinkClick r:id="rId5" tooltip="https://www.flickr.com/photos/fabionik/15829534534/">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bg1">
                  <a:lumMod val="50000"/>
                </a:schemeClr>
              </a:solidFill>
            </a:endParaRPr>
          </a:p>
        </p:txBody>
      </p:sp>
      <p:pic>
        <p:nvPicPr>
          <p:cNvPr id="3074" name="Picture 2" descr="https://lh3.googleusercontent.com/ZlfxVC_AAWtChZNzTC_XSpWqT-L1v_M-DViBzLxPgfcS4Cs0P73SYItkx8R-_QHo64wD8QaXRQ9vj3YXBxNKh0F_KdZFkU2-Ad3avqjoCx2Y3Tc4FCBTb0YaDKb_M54a2YyCjxp3YSI">
            <a:extLst>
              <a:ext uri="{FF2B5EF4-FFF2-40B4-BE49-F238E27FC236}">
                <a16:creationId xmlns:a16="http://schemas.microsoft.com/office/drawing/2014/main" id="{49B6EBC1-C400-5445-9D57-5E88FB8AC5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629" y="1689263"/>
            <a:ext cx="31623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Priya smiled widely and hugged her father, and ran off to invite her friend to the gathering. </a:t>
            </a:r>
          </a:p>
          <a:p>
            <a:pPr marL="0" indent="0">
              <a:lnSpc>
                <a:spcPct val="100000"/>
              </a:lnSpc>
              <a:spcBef>
                <a:spcPts val="0"/>
              </a:spcBef>
              <a:spcAft>
                <a:spcPts val="1200"/>
              </a:spcAft>
              <a:buNone/>
            </a:pPr>
            <a:r>
              <a:rPr lang="en-US" sz="1800" dirty="0"/>
              <a:t>She was going to get enough points to level up after all!</a:t>
            </a:r>
          </a:p>
          <a:p>
            <a:pPr marL="0" indent="0">
              <a:lnSpc>
                <a:spcPct val="100000"/>
              </a:lnSpc>
              <a:spcBef>
                <a:spcPts val="0"/>
              </a:spcBef>
              <a:spcAft>
                <a:spcPts val="1200"/>
              </a:spcAft>
              <a:buNone/>
            </a:pPr>
            <a:r>
              <a:rPr lang="en-US" sz="1800" dirty="0"/>
              <a:t>I wonder how many points Lakshmi expected to earn during the event?</a:t>
            </a:r>
          </a:p>
        </p:txBody>
      </p:sp>
      <p:pic>
        <p:nvPicPr>
          <p:cNvPr id="8" name="Picture 7" descr="Download Progress Bar | UICloud">
            <a:extLst>
              <a:ext uri="{FF2B5EF4-FFF2-40B4-BE49-F238E27FC236}">
                <a16:creationId xmlns:a16="http://schemas.microsoft.com/office/drawing/2014/main" id="{4DC8CABF-2967-5647-8F7D-473378664FB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b="15760"/>
          <a:stretch/>
        </p:blipFill>
        <p:spPr>
          <a:xfrm>
            <a:off x="5774201" y="1672494"/>
            <a:ext cx="2827358" cy="2064193"/>
          </a:xfrm>
          <a:prstGeom prst="rect">
            <a:avLst/>
          </a:prstGeom>
        </p:spPr>
      </p:pic>
      <p:sp>
        <p:nvSpPr>
          <p:cNvPr id="9" name="Rectangle 8">
            <a:extLst>
              <a:ext uri="{FF2B5EF4-FFF2-40B4-BE49-F238E27FC236}">
                <a16:creationId xmlns:a16="http://schemas.microsoft.com/office/drawing/2014/main" id="{8BB8ECB6-6F85-184E-B618-268069D3022F}"/>
              </a:ext>
            </a:extLst>
          </p:cNvPr>
          <p:cNvSpPr/>
          <p:nvPr/>
        </p:nvSpPr>
        <p:spPr>
          <a:xfrm rot="5400000">
            <a:off x="7593830" y="2733615"/>
            <a:ext cx="2964406" cy="215444"/>
          </a:xfrm>
          <a:prstGeom prst="rect">
            <a:avLst/>
          </a:prstGeom>
        </p:spPr>
        <p:txBody>
          <a:bodyPr wrap="square">
            <a:spAutoFit/>
          </a:bodyPr>
          <a:lstStyle/>
          <a:p>
            <a:r>
              <a:rPr lang="en-US" sz="800" dirty="0">
                <a:solidFill>
                  <a:schemeClr val="bg1">
                    <a:lumMod val="50000"/>
                  </a:schemeClr>
                </a:solidFill>
                <a:hlinkClick r:id="rId6" tooltip="https://ui-cloud.com/download-progress-bar/">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7"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p:txBody>
      </p:sp>
    </p:spTree>
    <p:extLst>
      <p:ext uri="{BB962C8B-B14F-4D97-AF65-F5344CB8AC3E}">
        <p14:creationId xmlns:p14="http://schemas.microsoft.com/office/powerpoint/2010/main" val="334637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4">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4">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5">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4">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5">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4">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5">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4">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5">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4">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5">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4">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5">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a:stretch/>
        </p:blipFill>
        <p:spPr>
          <a:xfrm>
            <a:off x="3944471" y="1081373"/>
            <a:ext cx="3350822" cy="250916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001486" y="1366459"/>
            <a:ext cx="2683009" cy="193899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r>
              <a:rPr lang="en-US" sz="2000" b="1" dirty="0">
                <a:solidFill>
                  <a:srgbClr val="7B063C"/>
                </a:solidFill>
                <a:latin typeface="+mj-lt"/>
              </a:rPr>
              <a:t> </a:t>
            </a:r>
            <a:r>
              <a:rPr lang="en-US" sz="2000" spc="-100" dirty="0">
                <a:solidFill>
                  <a:srgbClr val="7B063C"/>
                </a:solidFill>
                <a:latin typeface="JOSEFIN SANS REGULAR ROMAN" pitchFamily="2" charset="77"/>
              </a:rPr>
              <a:t>Mathematizing Story Map </a:t>
            </a:r>
            <a:r>
              <a:rPr lang="en-US" sz="2000" dirty="0">
                <a:latin typeface="+mj-lt"/>
              </a:rPr>
              <a:t>for Multiplicative Comparison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442</Words>
  <Application>Microsoft Macintosh PowerPoint</Application>
  <PresentationFormat>On-screen Show (16:9)</PresentationFormat>
  <Paragraphs>27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23</cp:revision>
  <dcterms:created xsi:type="dcterms:W3CDTF">2021-09-14T03:27:38Z</dcterms:created>
  <dcterms:modified xsi:type="dcterms:W3CDTF">2021-11-08T03:01:56Z</dcterms:modified>
</cp:coreProperties>
</file>