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p:restoredTop sz="96327"/>
  </p:normalViewPr>
  <p:slideViewPr>
    <p:cSldViewPr snapToGrid="0" snapToObjects="1">
      <p:cViewPr varScale="1">
        <p:scale>
          <a:sx n="118" d="100"/>
          <a:sy n="118" d="100"/>
        </p:scale>
        <p:origin x="216" y="9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10/11/21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4" name="Picture 3" descr="Chart&#10;&#10;Description automatically generated">
            <a:extLst>
              <a:ext uri="{FF2B5EF4-FFF2-40B4-BE49-F238E27FC236}">
                <a16:creationId xmlns:a16="http://schemas.microsoft.com/office/drawing/2014/main" id="{86EC1CA9-2590-094D-809C-4D9AD780C877}"/>
              </a:ext>
            </a:extLst>
          </p:cNvPr>
          <p:cNvPicPr>
            <a:picLocks noChangeAspect="1"/>
          </p:cNvPicPr>
          <p:nvPr userDrawn="1"/>
        </p:nvPicPr>
        <p:blipFill rotWithShape="1">
          <a:blip r:embed="rId6"/>
          <a:srcRect b="7952"/>
          <a:stretch/>
        </p:blipFill>
        <p:spPr>
          <a:xfrm>
            <a:off x="0" y="14989"/>
            <a:ext cx="9144000" cy="470691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Electrolyte_drinks"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Electrolyte_drinks"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www.thinkinghumanity.com/2015/03/you-need-to-know-this-before-buying-bottled-water-again.html"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areaarray"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40466"/>
            <a:ext cx="4168588" cy="3035394"/>
          </a:xfrm>
        </p:spPr>
        <p:txBody>
          <a:bodyPr>
            <a:noAutofit/>
          </a:bodyPr>
          <a:lstStyle/>
          <a:p>
            <a:pPr marL="0" indent="0">
              <a:lnSpc>
                <a:spcPct val="100000"/>
              </a:lnSpc>
              <a:spcBef>
                <a:spcPts val="0"/>
              </a:spcBef>
              <a:spcAft>
                <a:spcPts val="1200"/>
              </a:spcAft>
              <a:buNone/>
            </a:pPr>
            <a:r>
              <a:rPr lang="en-US" sz="1800" dirty="0"/>
              <a:t>Tyler reached into the box and grabbed two more bottles of energy drink. There were 32 bottles inside so he knew there was enough for his class. He dropped them on the refreshment table so hard that they fell over and almost rolled off the table. He grabbed them just before they fell and set them upright with a loud groan of frustration.</a:t>
            </a:r>
          </a:p>
          <a:p>
            <a:pPr marL="0" indent="0">
              <a:lnSpc>
                <a:spcPct val="100000"/>
              </a:lnSpc>
              <a:spcBef>
                <a:spcPts val="0"/>
              </a:spcBef>
              <a:spcAft>
                <a:spcPts val="1200"/>
              </a:spcAft>
              <a:buNone/>
            </a:pPr>
            <a:r>
              <a:rPr lang="en-US" sz="1800" dirty="0"/>
              <a:t>Tyler was clearly not happy.</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On the Road to Recovery</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668917" y="2804297"/>
            <a:ext cx="2611612" cy="338554"/>
          </a:xfrm>
          <a:prstGeom prst="rect">
            <a:avLst/>
          </a:prstGeom>
          <a:noFill/>
        </p:spPr>
        <p:txBody>
          <a:bodyPr wrap="none" rtlCol="0">
            <a:spAutoFit/>
          </a:bodyPr>
          <a:lstStyle/>
          <a:p>
            <a:r>
              <a:rPr lang="en-US" sz="800" dirty="0">
                <a:solidFill>
                  <a:schemeClr val="bg1">
                    <a:lumMod val="50000"/>
                  </a:schemeClr>
                </a:solidFill>
                <a:hlinkClick r:id="rId5" tooltip="https://en.wikipedia.org/wiki/Electrolyte_drinks">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bg1">
                  <a:lumMod val="50000"/>
                </a:schemeClr>
              </a:solidFill>
            </a:endParaRPr>
          </a:p>
          <a:p>
            <a:endParaRPr lang="en-US" sz="800" dirty="0">
              <a:solidFill>
                <a:schemeClr val="bg1">
                  <a:lumMod val="50000"/>
                </a:schemeClr>
              </a:solidFill>
            </a:endParaRPr>
          </a:p>
        </p:txBody>
      </p:sp>
      <p:pic>
        <p:nvPicPr>
          <p:cNvPr id="10" name="Picture 9" descr="A group of bottles with liquid in them&#10;&#10;Description automatically generated with low confidence">
            <a:extLst>
              <a:ext uri="{FF2B5EF4-FFF2-40B4-BE49-F238E27FC236}">
                <a16:creationId xmlns:a16="http://schemas.microsoft.com/office/drawing/2014/main" id="{C2487544-3439-184C-8664-533A1149000A}"/>
              </a:ext>
            </a:extLst>
          </p:cNvPr>
          <p:cNvPicPr/>
          <p:nvPr/>
        </p:nvPicPr>
        <p:blipFill rotWithShape="1">
          <a:blip r:embed="rId7">
            <a:extLst>
              <a:ext uri="{28A0092B-C50C-407E-A947-70E740481C1C}">
                <a14:useLocalDpi xmlns:a14="http://schemas.microsoft.com/office/drawing/2010/main" val="0"/>
              </a:ext>
            </a:extLst>
          </a:blip>
          <a:srcRect l="22237" r="12294" b="26748"/>
          <a:stretch/>
        </p:blipFill>
        <p:spPr bwMode="auto">
          <a:xfrm>
            <a:off x="5922235" y="1358485"/>
            <a:ext cx="2388048" cy="1965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400698"/>
            <a:ext cx="4058505" cy="4092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Tyler’s friends were participating in the fun and games and here he was, setting up drinks. It’s not that he didn’t want to help-- he did! But that’s all he was allowed to do.</a:t>
            </a:r>
          </a:p>
          <a:p>
            <a:pPr marL="0" indent="0">
              <a:lnSpc>
                <a:spcPct val="100000"/>
              </a:lnSpc>
              <a:spcBef>
                <a:spcPts val="0"/>
              </a:spcBef>
              <a:spcAft>
                <a:spcPts val="1200"/>
              </a:spcAft>
              <a:buNone/>
            </a:pPr>
            <a:r>
              <a:rPr lang="en-US" sz="1800" dirty="0"/>
              <a:t>Last month Tyler had gotten really sick with a virus and he was still trying to get stronger. He had asthma now and had to carry his inhaler everywhere he went. </a:t>
            </a:r>
          </a:p>
          <a:p>
            <a:pPr marL="0" indent="0">
              <a:lnSpc>
                <a:spcPct val="100000"/>
              </a:lnSpc>
              <a:spcBef>
                <a:spcPts val="0"/>
              </a:spcBef>
              <a:spcAft>
                <a:spcPts val="1200"/>
              </a:spcAft>
              <a:buNone/>
            </a:pPr>
            <a:r>
              <a:rPr lang="en-US" sz="1800" dirty="0"/>
              <a:t>But, worst of all, he could not run. He couldn’t even try to make the hula hoop spin around his body. He knew he was luckier than some others, but he was still bitterly disappointed.</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691207" y="2737343"/>
            <a:ext cx="2731770" cy="215444"/>
          </a:xfrm>
          <a:prstGeom prst="rect">
            <a:avLst/>
          </a:prstGeom>
        </p:spPr>
        <p:txBody>
          <a:bodyPr wrap="square">
            <a:spAutoFit/>
          </a:bodyPr>
          <a:lstStyle/>
          <a:p>
            <a:r>
              <a:rPr lang="en-US" sz="800" dirty="0">
                <a:solidFill>
                  <a:schemeClr val="bg1">
                    <a:lumMod val="50000"/>
                  </a:schemeClr>
                </a:solidFill>
                <a:hlinkClick r:id="rId5" tooltip="https://en.wikipedia.org/wiki/Electrolyte_drinks">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bg1">
                  <a:lumMod val="50000"/>
                </a:schemeClr>
              </a:solidFill>
            </a:endParaRPr>
          </a:p>
        </p:txBody>
      </p:sp>
      <p:pic>
        <p:nvPicPr>
          <p:cNvPr id="2050" name="Picture 2">
            <a:extLst>
              <a:ext uri="{FF2B5EF4-FFF2-40B4-BE49-F238E27FC236}">
                <a16:creationId xmlns:a16="http://schemas.microsoft.com/office/drawing/2014/main" id="{E423E02B-FA60-694E-99ED-3F2254B6564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 b="6086"/>
          <a:stretch/>
        </p:blipFill>
        <p:spPr bwMode="auto">
          <a:xfrm>
            <a:off x="6073214" y="1103453"/>
            <a:ext cx="2349500" cy="25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Mrs. Hong walked up to the table. Tyler was embarrassed. She probably saw his outburst, but he didn’t care if other people saw how he felt anymore. But Mrs. Hong was kind. She reached into the box at Tyler’s feet and started to help him arrange the energy drinks on the table. She laid out 4 straight rows and Tyler followed her lead. Together they arranged all of the bottles and waited for the class to circle around again on another lap. </a:t>
            </a:r>
          </a:p>
          <a:p>
            <a:pPr marL="0" indent="0">
              <a:lnSpc>
                <a:spcPct val="100000"/>
              </a:lnSpc>
              <a:spcBef>
                <a:spcPts val="0"/>
              </a:spcBef>
              <a:spcAft>
                <a:spcPts val="1200"/>
              </a:spcAft>
              <a:buNone/>
            </a:pPr>
            <a:r>
              <a:rPr lang="en-US" sz="1800" dirty="0"/>
              <a:t>I wonder how many bottles were in each row.</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55354" y="2700153"/>
            <a:ext cx="2908219" cy="338554"/>
          </a:xfrm>
          <a:prstGeom prst="rect">
            <a:avLst/>
          </a:prstGeom>
        </p:spPr>
        <p:txBody>
          <a:bodyPr wrap="square">
            <a:spAutoFit/>
          </a:bodyPr>
          <a:lstStyle/>
          <a:p>
            <a:r>
              <a:rPr lang="en-US" sz="800" dirty="0">
                <a:solidFill>
                  <a:schemeClr val="bg1">
                    <a:lumMod val="50000"/>
                  </a:schemeClr>
                </a:solidFill>
                <a:hlinkClick r:id="rId5" tooltip="http://www.thinkinghumanity.com/2015/03/you-need-to-know-this-before-buying-bottled-water-again.html">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a:p>
            <a:endParaRPr lang="en-US" sz="800" dirty="0">
              <a:solidFill>
                <a:schemeClr val="bg1">
                  <a:lumMod val="50000"/>
                </a:schemeClr>
              </a:solidFill>
            </a:endParaRPr>
          </a:p>
        </p:txBody>
      </p:sp>
      <p:pic>
        <p:nvPicPr>
          <p:cNvPr id="10" name="Picture 9" descr="A picture containing bottle, indoor, drinking water, beverage&#10;&#10;Description automatically generated">
            <a:extLst>
              <a:ext uri="{FF2B5EF4-FFF2-40B4-BE49-F238E27FC236}">
                <a16:creationId xmlns:a16="http://schemas.microsoft.com/office/drawing/2014/main" id="{78B664B4-B38D-5A4F-BED1-FB73364EC0E6}"/>
              </a:ext>
            </a:extLst>
          </p:cNvPr>
          <p:cNvPicPr>
            <a:picLocks noChangeAspect="1"/>
          </p:cNvPicPr>
          <p:nvPr/>
        </p:nvPicPr>
        <p:blipFill rotWithShape="1">
          <a:blip r:embed="rId7">
            <a:extLst>
              <a:ext uri="{837473B0-CC2E-450A-ABE3-18F120FF3D39}">
                <a1611:picAttrSrcUrl xmlns:a1611="http://schemas.microsoft.com/office/drawing/2016/11/main" r:id="rId5"/>
              </a:ext>
            </a:extLst>
          </a:blip>
          <a:srcRect l="-110" b="14997"/>
          <a:stretch/>
        </p:blipFill>
        <p:spPr>
          <a:xfrm>
            <a:off x="5508735" y="1577578"/>
            <a:ext cx="3092824" cy="1934556"/>
          </a:xfrm>
          <a:prstGeom prst="rect">
            <a:avLst/>
          </a:prstGeom>
          <a:effectLst>
            <a:softEdge rad="98880"/>
          </a:effec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A4379C1-5660-9D46-8784-D99F6B2089F2}"/>
              </a:ext>
            </a:extLst>
          </p:cNvPr>
          <p:cNvSpPr txBox="1"/>
          <p:nvPr/>
        </p:nvSpPr>
        <p:spPr>
          <a:xfrm rot="16200000">
            <a:off x="-155303" y="2351927"/>
            <a:ext cx="2966698" cy="461665"/>
          </a:xfrm>
          <a:prstGeom prst="rect">
            <a:avLst/>
          </a:prstGeom>
          <a:solidFill>
            <a:schemeClr val="bg1"/>
          </a:solidFill>
          <a:ln w="15875">
            <a:solidFill>
              <a:srgbClr val="7B063C"/>
            </a:solidFill>
            <a:prstDash val="dash"/>
          </a:ln>
        </p:spPr>
        <p:txBody>
          <a:bodyPr wrap="square" rtlCol="0">
            <a:spAutoFit/>
          </a:bodyPr>
          <a:lstStyle/>
          <a:p>
            <a:endParaRPr lang="en-US" sz="2400" dirty="0"/>
          </a:p>
        </p:txBody>
      </p:sp>
      <p:sp>
        <p:nvSpPr>
          <p:cNvPr id="35" name="TextBox 34">
            <a:extLst>
              <a:ext uri="{FF2B5EF4-FFF2-40B4-BE49-F238E27FC236}">
                <a16:creationId xmlns:a16="http://schemas.microsoft.com/office/drawing/2014/main" id="{1DEE0DA5-0350-2145-8ACA-4CDDB04D3C46}"/>
              </a:ext>
            </a:extLst>
          </p:cNvPr>
          <p:cNvSpPr txBox="1"/>
          <p:nvPr/>
        </p:nvSpPr>
        <p:spPr>
          <a:xfrm>
            <a:off x="1724472" y="4249430"/>
            <a:ext cx="2966698" cy="461665"/>
          </a:xfrm>
          <a:prstGeom prst="rect">
            <a:avLst/>
          </a:prstGeom>
          <a:solidFill>
            <a:schemeClr val="bg1"/>
          </a:solidFill>
          <a:ln w="15875">
            <a:solidFill>
              <a:srgbClr val="7B063C"/>
            </a:solidFill>
            <a:prstDash val="dash"/>
          </a:ln>
        </p:spPr>
        <p:txBody>
          <a:bodyPr wrap="square" rtlCol="0">
            <a:spAutoFit/>
          </a:bodyPr>
          <a:lstStyle/>
          <a:p>
            <a:endParaRPr lang="en-US" sz="2400" dirty="0"/>
          </a:p>
        </p:txBody>
      </p:sp>
      <p:sp>
        <p:nvSpPr>
          <p:cNvPr id="36" name="Rectangle 35">
            <a:extLst>
              <a:ext uri="{FF2B5EF4-FFF2-40B4-BE49-F238E27FC236}">
                <a16:creationId xmlns:a16="http://schemas.microsoft.com/office/drawing/2014/main" id="{C80EC763-F66E-F24C-9309-759113B84911}"/>
              </a:ext>
            </a:extLst>
          </p:cNvPr>
          <p:cNvSpPr/>
          <p:nvPr/>
        </p:nvSpPr>
        <p:spPr>
          <a:xfrm>
            <a:off x="7283818" y="587828"/>
            <a:ext cx="1273629" cy="1796142"/>
          </a:xfrm>
          <a:prstGeom prst="rect">
            <a:avLst/>
          </a:prstGeom>
          <a:solidFill>
            <a:srgbClr val="14A1AC">
              <a:alpha val="12926"/>
            </a:srgbClr>
          </a:solidFill>
          <a:ln>
            <a:solidFill>
              <a:srgbClr val="14A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211467B-B6B1-8742-80AB-AAFEF4C04E93}"/>
              </a:ext>
            </a:extLst>
          </p:cNvPr>
          <p:cNvSpPr/>
          <p:nvPr/>
        </p:nvSpPr>
        <p:spPr>
          <a:xfrm>
            <a:off x="6593316" y="2759530"/>
            <a:ext cx="1662920" cy="1426653"/>
          </a:xfrm>
          <a:prstGeom prst="rect">
            <a:avLst/>
          </a:prstGeom>
          <a:solidFill>
            <a:srgbClr val="14A1AC">
              <a:alpha val="12926"/>
            </a:srgbClr>
          </a:solidFill>
          <a:ln>
            <a:solidFill>
              <a:srgbClr val="14A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900" r="900"/>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Area/Array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352</Words>
  <Application>Microsoft Macintosh PowerPoint</Application>
  <PresentationFormat>On-screen Show (16:9)</PresentationFormat>
  <Paragraphs>20</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30</cp:revision>
  <dcterms:created xsi:type="dcterms:W3CDTF">2021-09-14T03:27:38Z</dcterms:created>
  <dcterms:modified xsi:type="dcterms:W3CDTF">2021-10-11T06:07:04Z</dcterms:modified>
</cp:coreProperties>
</file>