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handoutMasterIdLst>
    <p:handoutMasterId r:id="rId8"/>
  </p:handoutMasterIdLst>
  <p:sldIdLst>
    <p:sldId id="257" r:id="rId2"/>
    <p:sldId id="258" r:id="rId3"/>
    <p:sldId id="263" r:id="rId4"/>
    <p:sldId id="262" r:id="rId5"/>
    <p:sldId id="259"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A1AC"/>
    <a:srgbClr val="7B0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00"/>
    <p:restoredTop sz="96327"/>
  </p:normalViewPr>
  <p:slideViewPr>
    <p:cSldViewPr snapToGrid="0" snapToObjects="1">
      <p:cViewPr varScale="1">
        <p:scale>
          <a:sx n="76" d="100"/>
          <a:sy n="76" d="100"/>
        </p:scale>
        <p:origin x="208" y="162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29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DE1F2-B35E-B949-8139-7651F30367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EB3EEA-4F58-7444-8D0F-035F805FCA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9949B1-CBAF-AD4E-8DED-1E986D1278AE}" type="datetimeFigureOut">
              <a:rPr lang="en-US" smtClean="0"/>
              <a:t>10/11/21</a:t>
            </a:fld>
            <a:endParaRPr lang="en-US"/>
          </a:p>
        </p:txBody>
      </p:sp>
      <p:sp>
        <p:nvSpPr>
          <p:cNvPr id="4" name="Footer Placeholder 3">
            <a:extLst>
              <a:ext uri="{FF2B5EF4-FFF2-40B4-BE49-F238E27FC236}">
                <a16:creationId xmlns:a16="http://schemas.microsoft.com/office/drawing/2014/main" id="{0C0C8722-C225-6943-BDD9-68D12608F8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272E42-6BFB-4740-A6A3-703D186760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779CA4-533B-4742-835B-6232D2ABEC9F}" type="slidenum">
              <a:rPr lang="en-US" smtClean="0"/>
              <a:t>‹#›</a:t>
            </a:fld>
            <a:endParaRPr lang="en-US"/>
          </a:p>
        </p:txBody>
      </p:sp>
    </p:spTree>
    <p:extLst>
      <p:ext uri="{BB962C8B-B14F-4D97-AF65-F5344CB8AC3E}">
        <p14:creationId xmlns:p14="http://schemas.microsoft.com/office/powerpoint/2010/main" val="126313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47D31-BCE7-A945-AEBE-0A2FD00599B6}" type="datetimeFigureOut">
              <a:rPr lang="en-US" smtClean="0"/>
              <a:t>10/11/21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1345D-47CB-D84C-B43B-B5F04DEC27FF}" type="slidenum">
              <a:rPr lang="en-US" smtClean="0"/>
              <a:t>‹#›</a:t>
            </a:fld>
            <a:endParaRPr lang="en-US"/>
          </a:p>
        </p:txBody>
      </p:sp>
    </p:spTree>
    <p:extLst>
      <p:ext uri="{BB962C8B-B14F-4D97-AF65-F5344CB8AC3E}">
        <p14:creationId xmlns:p14="http://schemas.microsoft.com/office/powerpoint/2010/main" val="300223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1345D-47CB-D84C-B43B-B5F04DEC27FF}" type="slidenum">
              <a:rPr lang="en-US" smtClean="0"/>
              <a:t>1</a:t>
            </a:fld>
            <a:endParaRPr lang="en-US"/>
          </a:p>
        </p:txBody>
      </p:sp>
    </p:spTree>
    <p:extLst>
      <p:ext uri="{BB962C8B-B14F-4D97-AF65-F5344CB8AC3E}">
        <p14:creationId xmlns:p14="http://schemas.microsoft.com/office/powerpoint/2010/main" val="305093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2</a:t>
            </a:fld>
            <a:endParaRPr lang="en-US"/>
          </a:p>
        </p:txBody>
      </p:sp>
    </p:spTree>
    <p:extLst>
      <p:ext uri="{BB962C8B-B14F-4D97-AF65-F5344CB8AC3E}">
        <p14:creationId xmlns:p14="http://schemas.microsoft.com/office/powerpoint/2010/main" val="58548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3</a:t>
            </a:fld>
            <a:endParaRPr lang="en-US"/>
          </a:p>
        </p:txBody>
      </p:sp>
    </p:spTree>
    <p:extLst>
      <p:ext uri="{BB962C8B-B14F-4D97-AF65-F5344CB8AC3E}">
        <p14:creationId xmlns:p14="http://schemas.microsoft.com/office/powerpoint/2010/main" val="153188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1345D-47CB-D84C-B43B-B5F04DEC27FF}" type="slidenum">
              <a:rPr lang="en-US" smtClean="0"/>
              <a:t>4</a:t>
            </a:fld>
            <a:endParaRPr lang="en-US"/>
          </a:p>
        </p:txBody>
      </p:sp>
    </p:spTree>
    <p:extLst>
      <p:ext uri="{BB962C8B-B14F-4D97-AF65-F5344CB8AC3E}">
        <p14:creationId xmlns:p14="http://schemas.microsoft.com/office/powerpoint/2010/main" val="4080289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s://creativecommons.org/licenses/by-nc-sa/4.0/" TargetMode="External"/><Relationship Id="rId5" Type="http://schemas.openxmlformats.org/officeDocument/2006/relationships/hyperlink" Target="https://www.mathematizeit.com/"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mathematizeit.com/"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mathematizeit.com/"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50000"/>
            <a:lum/>
          </a:blip>
          <a:srcRect/>
          <a:stretch>
            <a:fillRect l="55000" t="-170000" r="-38000" b="-60000"/>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A432EE-B112-194B-8456-B08226F5069D}"/>
              </a:ext>
            </a:extLst>
          </p:cNvPr>
          <p:cNvSpPr>
            <a:spLocks noGrp="1"/>
          </p:cNvSpPr>
          <p:nvPr>
            <p:ph type="pic" sz="quarter" idx="10"/>
          </p:nvPr>
        </p:nvSpPr>
        <p:spPr>
          <a:xfrm>
            <a:off x="5548312" y="1009466"/>
            <a:ext cx="2967038" cy="2765425"/>
          </a:xfrm>
        </p:spPr>
        <p:txBody>
          <a:bodyPr/>
          <a:lstStyle>
            <a:lvl1pPr marL="0" indent="0" algn="ctr">
              <a:buNone/>
              <a:defRPr/>
            </a:lvl1pPr>
          </a:lstStyle>
          <a:p>
            <a:endParaRPr lang="en-US" dirty="0"/>
          </a:p>
        </p:txBody>
      </p:sp>
      <p:sp>
        <p:nvSpPr>
          <p:cNvPr id="6" name="Text Placeholder 5">
            <a:extLst>
              <a:ext uri="{FF2B5EF4-FFF2-40B4-BE49-F238E27FC236}">
                <a16:creationId xmlns:a16="http://schemas.microsoft.com/office/drawing/2014/main" id="{7733BFBD-CC9D-3C4A-9DBD-260E83EC6C3E}"/>
              </a:ext>
            </a:extLst>
          </p:cNvPr>
          <p:cNvSpPr>
            <a:spLocks noGrp="1"/>
          </p:cNvSpPr>
          <p:nvPr>
            <p:ph type="body" sz="quarter" idx="11"/>
          </p:nvPr>
        </p:nvSpPr>
        <p:spPr>
          <a:xfrm>
            <a:off x="588309" y="355320"/>
            <a:ext cx="3943350" cy="41592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9" name="Picture 28">
            <a:extLst>
              <a:ext uri="{FF2B5EF4-FFF2-40B4-BE49-F238E27FC236}">
                <a16:creationId xmlns:a16="http://schemas.microsoft.com/office/drawing/2014/main" id="{D1FA30CA-0386-0449-9D3B-B13063CB9778}"/>
              </a:ext>
            </a:extLst>
          </p:cNvPr>
          <p:cNvPicPr>
            <a:picLocks noChangeAspect="1"/>
          </p:cNvPicPr>
          <p:nvPr userDrawn="1"/>
        </p:nvPicPr>
        <p:blipFill>
          <a:blip r:embed="rId3"/>
          <a:stretch>
            <a:fillRect/>
          </a:stretch>
        </p:blipFill>
        <p:spPr>
          <a:xfrm>
            <a:off x="0" y="4797178"/>
            <a:ext cx="9144000" cy="361950"/>
          </a:xfrm>
          <a:prstGeom prst="rect">
            <a:avLst/>
          </a:prstGeom>
        </p:spPr>
      </p:pic>
      <p:pic>
        <p:nvPicPr>
          <p:cNvPr id="30" name="Picture 29">
            <a:extLst>
              <a:ext uri="{FF2B5EF4-FFF2-40B4-BE49-F238E27FC236}">
                <a16:creationId xmlns:a16="http://schemas.microsoft.com/office/drawing/2014/main" id="{1A7AFC3A-D64D-C04A-91C5-D6DACD7EF9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31" name="Rounded Rectangle 30">
            <a:hlinkClick r:id="rId5"/>
            <a:extLst>
              <a:ext uri="{FF2B5EF4-FFF2-40B4-BE49-F238E27FC236}">
                <a16:creationId xmlns:a16="http://schemas.microsoft.com/office/drawing/2014/main" id="{B44BF686-A749-7B4E-8DC2-901C7EDD6A3C}"/>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Mathematizing Story Map Templates from </a:t>
            </a:r>
            <a:r>
              <a:rPr lang="en-US" sz="900" b="1" kern="1200" dirty="0">
                <a:solidFill>
                  <a:schemeClr val="tx1">
                    <a:lumMod val="65000"/>
                    <a:lumOff val="35000"/>
                  </a:schemeClr>
                </a:solidFill>
                <a:latin typeface="+mj-lt"/>
                <a:ea typeface="+mn-ea"/>
                <a:cs typeface="+mn-cs"/>
                <a:hlinkClick r:id="rId5"/>
              </a:rPr>
              <a:t>https://www.mathematizeit.com/</a:t>
            </a:r>
            <a:r>
              <a:rPr lang="en-US" sz="900" b="1" kern="1200" dirty="0">
                <a:solidFill>
                  <a:schemeClr val="tx1">
                    <a:lumMod val="65000"/>
                    <a:lumOff val="35000"/>
                  </a:schemeClr>
                </a:solidFill>
                <a:latin typeface="+mj-lt"/>
                <a:ea typeface="+mn-ea"/>
                <a:cs typeface="+mn-cs"/>
              </a:rPr>
              <a:t>     </a:t>
            </a:r>
          </a:p>
        </p:txBody>
      </p:sp>
      <p:pic>
        <p:nvPicPr>
          <p:cNvPr id="32" name="Picture 31">
            <a:hlinkClick r:id="rId6"/>
            <a:extLst>
              <a:ext uri="{FF2B5EF4-FFF2-40B4-BE49-F238E27FC236}">
                <a16:creationId xmlns:a16="http://schemas.microsoft.com/office/drawing/2014/main" id="{52910543-8B8D-2D4F-83F5-9D361A5F1914}"/>
              </a:ext>
            </a:extLst>
          </p:cNvPr>
          <p:cNvPicPr/>
          <p:nvPr userDrawn="1"/>
        </p:nvPicPr>
        <p:blipFill>
          <a:blip r:embed="rId7">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34422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25073"/>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5009" y="337617"/>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266425"/>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9075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34628"/>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10/11/21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779736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10/11/21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25633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10/11/21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193561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3"/>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3"/>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4"/>
            <a:extLst>
              <a:ext uri="{FF2B5EF4-FFF2-40B4-BE49-F238E27FC236}">
                <a16:creationId xmlns:a16="http://schemas.microsoft.com/office/drawing/2014/main" id="{1A5B3F6C-E18F-4E44-BA2D-F0FBFE7BC95E}"/>
              </a:ext>
            </a:extLst>
          </p:cNvPr>
          <p:cNvPicPr/>
          <p:nvPr userDrawn="1"/>
        </p:nvPicPr>
        <p:blipFill>
          <a:blip r:embed="rId5">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pic>
        <p:nvPicPr>
          <p:cNvPr id="4" name="Picture 3" descr="Chart&#10;&#10;Description automatically generated">
            <a:extLst>
              <a:ext uri="{FF2B5EF4-FFF2-40B4-BE49-F238E27FC236}">
                <a16:creationId xmlns:a16="http://schemas.microsoft.com/office/drawing/2014/main" id="{86EC1CA9-2590-094D-809C-4D9AD780C877}"/>
              </a:ext>
            </a:extLst>
          </p:cNvPr>
          <p:cNvPicPr>
            <a:picLocks noChangeAspect="1"/>
          </p:cNvPicPr>
          <p:nvPr userDrawn="1"/>
        </p:nvPicPr>
        <p:blipFill rotWithShape="1">
          <a:blip r:embed="rId6"/>
          <a:srcRect b="7952"/>
          <a:stretch/>
        </p:blipFill>
        <p:spPr>
          <a:xfrm>
            <a:off x="0" y="14989"/>
            <a:ext cx="9144000" cy="4706914"/>
          </a:xfrm>
          <a:prstGeom prst="rect">
            <a:avLst/>
          </a:prstGeom>
        </p:spPr>
      </p:pic>
    </p:spTree>
    <p:extLst>
      <p:ext uri="{BB962C8B-B14F-4D97-AF65-F5344CB8AC3E}">
        <p14:creationId xmlns:p14="http://schemas.microsoft.com/office/powerpoint/2010/main" val="210100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3"/>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3"/>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4"/>
            <a:extLst>
              <a:ext uri="{FF2B5EF4-FFF2-40B4-BE49-F238E27FC236}">
                <a16:creationId xmlns:a16="http://schemas.microsoft.com/office/drawing/2014/main" id="{1A5B3F6C-E18F-4E44-BA2D-F0FBFE7BC95E}"/>
              </a:ext>
            </a:extLst>
          </p:cNvPr>
          <p:cNvPicPr/>
          <p:nvPr userDrawn="1"/>
        </p:nvPicPr>
        <p:blipFill>
          <a:blip r:embed="rId5">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pic>
        <p:nvPicPr>
          <p:cNvPr id="6" name="Picture 5" descr="Shape, circle&#10;&#10;Description automatically generated">
            <a:extLst>
              <a:ext uri="{FF2B5EF4-FFF2-40B4-BE49-F238E27FC236}">
                <a16:creationId xmlns:a16="http://schemas.microsoft.com/office/drawing/2014/main" id="{7974EF8D-8427-7947-B9AE-6AC5DC4CB2A3}"/>
              </a:ext>
            </a:extLst>
          </p:cNvPr>
          <p:cNvPicPr>
            <a:picLocks noChangeAspect="1"/>
          </p:cNvPicPr>
          <p:nvPr userDrawn="1"/>
        </p:nvPicPr>
        <p:blipFill>
          <a:blip r:embed="rId6"/>
          <a:stretch>
            <a:fillRect/>
          </a:stretch>
        </p:blipFill>
        <p:spPr>
          <a:xfrm>
            <a:off x="13147" y="0"/>
            <a:ext cx="9117706" cy="5143500"/>
          </a:xfrm>
          <a:prstGeom prst="rect">
            <a:avLst/>
          </a:prstGeom>
        </p:spPr>
      </p:pic>
      <p:sp>
        <p:nvSpPr>
          <p:cNvPr id="2" name="Rectangle 1">
            <a:extLst>
              <a:ext uri="{FF2B5EF4-FFF2-40B4-BE49-F238E27FC236}">
                <a16:creationId xmlns:a16="http://schemas.microsoft.com/office/drawing/2014/main" id="{C0896CBA-70FB-FF43-8F7F-C2EA2037F905}"/>
              </a:ext>
            </a:extLst>
          </p:cNvPr>
          <p:cNvSpPr/>
          <p:nvPr userDrawn="1"/>
        </p:nvSpPr>
        <p:spPr>
          <a:xfrm>
            <a:off x="4473339" y="871268"/>
            <a:ext cx="1892955" cy="3804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999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C8F2B8EB-7718-0E4C-9A65-A1AF1E6AADC4}"/>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1E327B3A-3039-0745-A0B5-E169CB7ECD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ABF6212E-C70B-8A4E-B231-7C97A0527C7F}"/>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19F8CC92-AE78-B14C-BF2F-9046CB24F0A3}"/>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59440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A01AFDD-5DB1-E746-B8CD-CE2F3D631F0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0199D3DA-8ED3-8844-8C4A-74C88BF06B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C93AA9DB-037D-174D-9319-F1A5630ACA3E}"/>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endParaRPr lang="en-US" sz="825" kern="1200" dirty="0">
              <a:solidFill>
                <a:schemeClr val="tx1">
                  <a:lumMod val="65000"/>
                  <a:lumOff val="35000"/>
                </a:schemeClr>
              </a:solidFill>
              <a:latin typeface="+mj-lt"/>
              <a:ea typeface="+mn-ea"/>
              <a:cs typeface="+mn-cs"/>
            </a:endParaRPr>
          </a:p>
        </p:txBody>
      </p:sp>
      <p:pic>
        <p:nvPicPr>
          <p:cNvPr id="10" name="Picture 9">
            <a:hlinkClick r:id="rId5"/>
            <a:extLst>
              <a:ext uri="{FF2B5EF4-FFF2-40B4-BE49-F238E27FC236}">
                <a16:creationId xmlns:a16="http://schemas.microsoft.com/office/drawing/2014/main" id="{5D50818C-5993-C049-A99D-008E81321AAF}"/>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240239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790528"/>
            <a:ext cx="7886700" cy="2139553"/>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23888" y="2950322"/>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6F7B0715-CBD4-8347-9182-CD2D3EDD93D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8F33D65A-33D5-8643-9B45-ED937FFBFB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016DAA65-0A15-F84E-BC9A-9BA35622F17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28E81042-798F-8948-ACD5-06336D4B482C}"/>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193424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848F06FE-2E21-1E47-882E-764A1D38C546}"/>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9" name="Picture 8">
            <a:extLst>
              <a:ext uri="{FF2B5EF4-FFF2-40B4-BE49-F238E27FC236}">
                <a16:creationId xmlns:a16="http://schemas.microsoft.com/office/drawing/2014/main" id="{118CB171-E923-F442-84A1-A7C2AFCA78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0" name="Rounded Rectangle 9">
            <a:hlinkClick r:id="rId4"/>
            <a:extLst>
              <a:ext uri="{FF2B5EF4-FFF2-40B4-BE49-F238E27FC236}">
                <a16:creationId xmlns:a16="http://schemas.microsoft.com/office/drawing/2014/main" id="{8BA7E939-4F70-1041-B3FD-6AF7AA5C59F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1" name="Picture 10">
            <a:hlinkClick r:id="rId5"/>
            <a:extLst>
              <a:ext uri="{FF2B5EF4-FFF2-40B4-BE49-F238E27FC236}">
                <a16:creationId xmlns:a16="http://schemas.microsoft.com/office/drawing/2014/main" id="{195350BF-2958-BA44-9375-8C81060676AB}"/>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87859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061087"/>
            <a:ext cx="3868340"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4629150" y="1061087"/>
            <a:ext cx="3887391"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itle 1">
            <a:extLst>
              <a:ext uri="{FF2B5EF4-FFF2-40B4-BE49-F238E27FC236}">
                <a16:creationId xmlns:a16="http://schemas.microsoft.com/office/drawing/2014/main" id="{A518C9BF-66EA-B147-B879-B189DA3723F2}"/>
              </a:ext>
            </a:extLst>
          </p:cNvPr>
          <p:cNvSpPr>
            <a:spLocks noGrp="1"/>
          </p:cNvSpPr>
          <p:nvPr>
            <p:ph type="title"/>
          </p:nvPr>
        </p:nvSpPr>
        <p:spPr>
          <a:xfrm>
            <a:off x="628650" y="273844"/>
            <a:ext cx="7886700" cy="686660"/>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3FC1E1D2-9AB5-E84F-A5A4-808861153FF6}"/>
              </a:ext>
            </a:extLst>
          </p:cNvPr>
          <p:cNvSpPr>
            <a:spLocks noGrp="1"/>
          </p:cNvSpPr>
          <p:nvPr>
            <p:ph sz="half" idx="10"/>
          </p:nvPr>
        </p:nvSpPr>
        <p:spPr>
          <a:xfrm>
            <a:off x="6286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06AB4BF9-473D-124A-BB31-80C2BAD4FA83}"/>
              </a:ext>
            </a:extLst>
          </p:cNvPr>
          <p:cNvSpPr>
            <a:spLocks noGrp="1"/>
          </p:cNvSpPr>
          <p:nvPr>
            <p:ph sz="half" idx="2"/>
          </p:nvPr>
        </p:nvSpPr>
        <p:spPr>
          <a:xfrm>
            <a:off x="46291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95442535-0C13-1249-AEA9-5FDFA7920E2A}"/>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14" name="Picture 13">
            <a:extLst>
              <a:ext uri="{FF2B5EF4-FFF2-40B4-BE49-F238E27FC236}">
                <a16:creationId xmlns:a16="http://schemas.microsoft.com/office/drawing/2014/main" id="{BD17863F-AE10-0F4A-A3DF-7E979869FB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5" name="Rounded Rectangle 14">
            <a:hlinkClick r:id="rId4"/>
            <a:extLst>
              <a:ext uri="{FF2B5EF4-FFF2-40B4-BE49-F238E27FC236}">
                <a16:creationId xmlns:a16="http://schemas.microsoft.com/office/drawing/2014/main" id="{A0D3F49A-1E5D-CB41-85A2-04F9D7741D20}"/>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6" name="Picture 15">
            <a:hlinkClick r:id="rId5"/>
            <a:extLst>
              <a:ext uri="{FF2B5EF4-FFF2-40B4-BE49-F238E27FC236}">
                <a16:creationId xmlns:a16="http://schemas.microsoft.com/office/drawing/2014/main" id="{5F7333E7-A840-E84A-A04D-136E865B33A1}"/>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415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060AD91C-9F01-CA4E-ADB4-7EF12EC1931B}"/>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7" name="Picture 6">
            <a:extLst>
              <a:ext uri="{FF2B5EF4-FFF2-40B4-BE49-F238E27FC236}">
                <a16:creationId xmlns:a16="http://schemas.microsoft.com/office/drawing/2014/main" id="{34C439CE-5B55-ED4C-B76E-4407B2288B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8" name="Rounded Rectangle 7">
            <a:hlinkClick r:id="rId4"/>
            <a:extLst>
              <a:ext uri="{FF2B5EF4-FFF2-40B4-BE49-F238E27FC236}">
                <a16:creationId xmlns:a16="http://schemas.microsoft.com/office/drawing/2014/main" id="{EADA75B8-C999-0946-A483-A7A2B5B11897}"/>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9" name="Picture 8">
            <a:hlinkClick r:id="rId5"/>
            <a:extLst>
              <a:ext uri="{FF2B5EF4-FFF2-40B4-BE49-F238E27FC236}">
                <a16:creationId xmlns:a16="http://schemas.microsoft.com/office/drawing/2014/main" id="{189A46C9-7BF0-0249-A60B-8CC055EE352A}"/>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41221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6866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092595"/>
            <a:ext cx="7886700" cy="28954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491249"/>
      </p:ext>
    </p:extLst>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61" r:id="rId4"/>
    <p:sldLayoutId id="2147483662"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Lst>
  <p:txStyles>
    <p:titleStyle>
      <a:lvl1pPr algn="l" defTabSz="685800" rtl="0" eaLnBrk="1" latinLnBrk="0" hangingPunct="1">
        <a:lnSpc>
          <a:spcPct val="90000"/>
        </a:lnSpc>
        <a:spcBef>
          <a:spcPct val="0"/>
        </a:spcBef>
        <a:buNone/>
        <a:defRPr sz="2800" b="0" kern="1200" spc="-150" baseline="0">
          <a:solidFill>
            <a:schemeClr val="tx1"/>
          </a:solidFill>
          <a:latin typeface="JOSEFIN SANS REGULAR ROMAN"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nc-sa/3.0/" TargetMode="External"/><Relationship Id="rId5" Type="http://schemas.openxmlformats.org/officeDocument/2006/relationships/hyperlink" Target="https://www.orientacionandujar.es/2015/03/12/trasforma-tu-patio-en-un-sitio-donde-aprender/numeros/" TargetMode="External"/><Relationship Id="rId4" Type="http://schemas.openxmlformats.org/officeDocument/2006/relationships/hyperlink" Target="https://mathematizeit.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cs.wikipedia.org/wiki/Soubor:Plastic_tape_measure.jpg" TargetMode="External"/><Relationship Id="rId4" Type="http://schemas.openxmlformats.org/officeDocument/2006/relationships/hyperlink" Target="https://mathematizeit.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mathematizei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athematizeit.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mathematizeit.com/areaarray" TargetMode="External"/><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hyperlink" Target="https://mathematizeit.com/" TargetMode="External"/><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64671" y="1040466"/>
            <a:ext cx="4168588" cy="3035394"/>
          </a:xfrm>
        </p:spPr>
        <p:txBody>
          <a:bodyPr>
            <a:noAutofit/>
          </a:bodyPr>
          <a:lstStyle/>
          <a:p>
            <a:pPr marL="0" indent="0">
              <a:lnSpc>
                <a:spcPct val="100000"/>
              </a:lnSpc>
              <a:spcBef>
                <a:spcPts val="0"/>
              </a:spcBef>
              <a:spcAft>
                <a:spcPts val="1200"/>
              </a:spcAft>
              <a:buNone/>
            </a:pPr>
            <a:r>
              <a:rPr lang="en-US" sz="1800" dirty="0"/>
              <a:t>Everyone was excited today. They had been planning the sports club fundraiser for several weeks, and it was finally happening. The students enjoyed planning the athletic events and were looking forward to being outside for the day setting up the events for the big event. </a:t>
            </a:r>
          </a:p>
          <a:p>
            <a:pPr marL="0" indent="0">
              <a:lnSpc>
                <a:spcPct val="100000"/>
              </a:lnSpc>
              <a:spcBef>
                <a:spcPts val="0"/>
              </a:spcBef>
              <a:spcAft>
                <a:spcPts val="1200"/>
              </a:spcAft>
              <a:buNone/>
            </a:pPr>
            <a:r>
              <a:rPr lang="en-US" sz="1800" dirty="0"/>
              <a:t>The class had already made a map of the school blacktop. </a:t>
            </a:r>
          </a:p>
        </p:txBody>
      </p:sp>
      <p:sp>
        <p:nvSpPr>
          <p:cNvPr id="12" name="TextBox 11">
            <a:extLst>
              <a:ext uri="{FF2B5EF4-FFF2-40B4-BE49-F238E27FC236}">
                <a16:creationId xmlns:a16="http://schemas.microsoft.com/office/drawing/2014/main" id="{0822000B-8663-2644-B998-71E6945C6A1D}"/>
              </a:ext>
            </a:extLst>
          </p:cNvPr>
          <p:cNvSpPr txBox="1"/>
          <p:nvPr/>
        </p:nvSpPr>
        <p:spPr>
          <a:xfrm>
            <a:off x="0" y="322729"/>
            <a:ext cx="5029199" cy="523220"/>
          </a:xfrm>
          <a:prstGeom prst="rect">
            <a:avLst/>
          </a:prstGeom>
          <a:noFill/>
        </p:spPr>
        <p:txBody>
          <a:bodyPr wrap="square" rtlCol="0">
            <a:spAutoFit/>
          </a:bodyPr>
          <a:lstStyle/>
          <a:p>
            <a:pPr algn="ctr"/>
            <a:r>
              <a:rPr lang="en-US" sz="2800" spc="-150" dirty="0">
                <a:solidFill>
                  <a:srgbClr val="7B063C"/>
                </a:solidFill>
                <a:latin typeface="JOSEFIN SANS REGULAR ROMAN" pitchFamily="2" charset="77"/>
              </a:rPr>
              <a:t>Amanda Marks the Event</a:t>
            </a:r>
          </a:p>
        </p:txBody>
      </p:sp>
      <p:sp>
        <p:nvSpPr>
          <p:cNvPr id="13" name="Rectangle 12">
            <a:hlinkClick r:id="rId3"/>
            <a:extLst>
              <a:ext uri="{FF2B5EF4-FFF2-40B4-BE49-F238E27FC236}">
                <a16:creationId xmlns:a16="http://schemas.microsoft.com/office/drawing/2014/main" id="{B63E84AE-D61F-C64E-8216-6C48167B1EE0}"/>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extLst>
              <a:ext uri="{FF2B5EF4-FFF2-40B4-BE49-F238E27FC236}">
                <a16:creationId xmlns:a16="http://schemas.microsoft.com/office/drawing/2014/main" id="{E0EB0795-6C80-5748-9CB7-76FF69D9E747}"/>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3"/>
            <a:extLst>
              <a:ext uri="{FF2B5EF4-FFF2-40B4-BE49-F238E27FC236}">
                <a16:creationId xmlns:a16="http://schemas.microsoft.com/office/drawing/2014/main" id="{F38F9782-4115-6E4F-A59E-16777BCDF50F}"/>
              </a:ext>
            </a:extLst>
          </p:cNvPr>
          <p:cNvSpPr/>
          <p:nvPr/>
        </p:nvSpPr>
        <p:spPr>
          <a:xfrm>
            <a:off x="215153" y="4861113"/>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408EE8A-1D7F-8E4F-8F55-DFFD50EBB514}"/>
              </a:ext>
            </a:extLst>
          </p:cNvPr>
          <p:cNvSpPr txBox="1"/>
          <p:nvPr/>
        </p:nvSpPr>
        <p:spPr>
          <a:xfrm rot="5400000">
            <a:off x="7618898" y="2880440"/>
            <a:ext cx="2763898" cy="338554"/>
          </a:xfrm>
          <a:prstGeom prst="rect">
            <a:avLst/>
          </a:prstGeom>
          <a:noFill/>
        </p:spPr>
        <p:txBody>
          <a:bodyPr wrap="none" rtlCol="0">
            <a:spAutoFit/>
          </a:bodyPr>
          <a:lstStyle/>
          <a:p>
            <a:r>
              <a:rPr lang="en-US" sz="800" dirty="0">
                <a:solidFill>
                  <a:schemeClr val="bg1">
                    <a:lumMod val="50000"/>
                  </a:schemeClr>
                </a:solidFill>
                <a:hlinkClick r:id="rId5" tooltip="https://www.orientacionandujar.es/2015/03/12/trasforma-tu-patio-en-un-sitio-donde-aprender/numeros/">
                  <a:extLst>
                    <a:ext uri="{A12FA001-AC4F-418D-AE19-62706E023703}">
                      <ahyp:hlinkClr xmlns:ahyp="http://schemas.microsoft.com/office/drawing/2018/hyperlinkcolor" val="tx"/>
                    </a:ext>
                  </a:extLst>
                </a:hlinkClick>
              </a:rPr>
              <a:t>This Photo</a:t>
            </a:r>
            <a:r>
              <a:rPr lang="en-US" sz="800" dirty="0">
                <a:solidFill>
                  <a:schemeClr val="bg1">
                    <a:lumMod val="50000"/>
                  </a:schemeClr>
                </a:solidFill>
              </a:rPr>
              <a:t> by Unknown Author is licensed under </a:t>
            </a:r>
            <a:r>
              <a:rPr lang="en-US" sz="800" dirty="0">
                <a:solidFill>
                  <a:schemeClr val="bg1">
                    <a:lumMod val="50000"/>
                  </a:schemeClr>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800" dirty="0">
              <a:solidFill>
                <a:schemeClr val="bg1">
                  <a:lumMod val="50000"/>
                </a:schemeClr>
              </a:solidFill>
            </a:endParaRPr>
          </a:p>
          <a:p>
            <a:endParaRPr lang="en-US" sz="800" dirty="0">
              <a:solidFill>
                <a:schemeClr val="bg1">
                  <a:lumMod val="50000"/>
                </a:schemeClr>
              </a:solidFill>
            </a:endParaRPr>
          </a:p>
        </p:txBody>
      </p:sp>
      <p:pic>
        <p:nvPicPr>
          <p:cNvPr id="9" name="Picture 8">
            <a:extLst>
              <a:ext uri="{FF2B5EF4-FFF2-40B4-BE49-F238E27FC236}">
                <a16:creationId xmlns:a16="http://schemas.microsoft.com/office/drawing/2014/main" id="{C42DA43C-E8BE-F243-980D-344C350FF4A5}"/>
              </a:ext>
            </a:extLst>
          </p:cNvPr>
          <p:cNvPicPr/>
          <p:nvPr/>
        </p:nvPicPr>
        <p:blipFill rotWithShape="1">
          <a:blip r:embed="rId7">
            <a:extLst>
              <a:ext uri="{28A0092B-C50C-407E-A947-70E740481C1C}">
                <a14:useLocalDpi xmlns:a14="http://schemas.microsoft.com/office/drawing/2010/main" val="0"/>
              </a:ext>
            </a:extLst>
          </a:blip>
          <a:srcRect t="17196" r="13689"/>
          <a:stretch/>
        </p:blipFill>
        <p:spPr bwMode="auto">
          <a:xfrm>
            <a:off x="5756797" y="1345359"/>
            <a:ext cx="2802517" cy="2016405"/>
          </a:xfrm>
          <a:prstGeom prst="rect">
            <a:avLst/>
          </a:prstGeom>
          <a:ln>
            <a:noFill/>
          </a:ln>
          <a:effectLst>
            <a:softEdge rad="97442"/>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2999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26941" y="467933"/>
            <a:ext cx="4058505" cy="409281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They knew what the blacktop measured on each side, but they needed to draw a box around each individual  area. They were starting with the area for the hula hoop event. </a:t>
            </a:r>
          </a:p>
          <a:p>
            <a:pPr marL="0" indent="0">
              <a:lnSpc>
                <a:spcPct val="100000"/>
              </a:lnSpc>
              <a:spcBef>
                <a:spcPts val="0"/>
              </a:spcBef>
              <a:spcAft>
                <a:spcPts val="1200"/>
              </a:spcAft>
              <a:buNone/>
            </a:pPr>
            <a:r>
              <a:rPr lang="en-US" sz="1800" dirty="0"/>
              <a:t>This morning Mr. Franklin, the building manager, had blocked cars from coming in so it was safe to set up the activities.  </a:t>
            </a:r>
          </a:p>
          <a:p>
            <a:pPr marL="0" indent="0">
              <a:lnSpc>
                <a:spcPct val="100000"/>
              </a:lnSpc>
              <a:spcBef>
                <a:spcPts val="0"/>
              </a:spcBef>
              <a:spcAft>
                <a:spcPts val="1200"/>
              </a:spcAft>
              <a:buNone/>
            </a:pPr>
            <a:r>
              <a:rPr lang="en-US" sz="1800" dirty="0"/>
              <a:t>Amanda took the lead. She grabbed the basket of tape measures, the chalk, and the drawings of the blacktop behind the school. The students all headed outside. </a:t>
            </a:r>
          </a:p>
          <a:p>
            <a:pPr marL="0" indent="0">
              <a:lnSpc>
                <a:spcPct val="100000"/>
              </a:lnSpc>
              <a:spcBef>
                <a:spcPts val="0"/>
              </a:spcBef>
              <a:spcAft>
                <a:spcPts val="1200"/>
              </a:spcAft>
              <a:buNone/>
            </a:pPr>
            <a:r>
              <a:rPr lang="en-US" sz="1800" dirty="0"/>
              <a:t> </a:t>
            </a:r>
          </a:p>
        </p:txBody>
      </p:sp>
      <p:sp>
        <p:nvSpPr>
          <p:cNvPr id="2" name="Rectangle 1">
            <a:extLst>
              <a:ext uri="{FF2B5EF4-FFF2-40B4-BE49-F238E27FC236}">
                <a16:creationId xmlns:a16="http://schemas.microsoft.com/office/drawing/2014/main" id="{A3D5A8B9-0D81-1D42-BEB6-D26E60EC75EE}"/>
              </a:ext>
            </a:extLst>
          </p:cNvPr>
          <p:cNvSpPr/>
          <p:nvPr/>
        </p:nvSpPr>
        <p:spPr>
          <a:xfrm rot="5400000">
            <a:off x="7718101" y="2737343"/>
            <a:ext cx="2731770" cy="215444"/>
          </a:xfrm>
          <a:prstGeom prst="rect">
            <a:avLst/>
          </a:prstGeom>
        </p:spPr>
        <p:txBody>
          <a:bodyPr wrap="square">
            <a:spAutoFit/>
          </a:bodyPr>
          <a:lstStyle/>
          <a:p>
            <a:r>
              <a:rPr lang="en-US" sz="800" dirty="0">
                <a:solidFill>
                  <a:schemeClr val="bg1">
                    <a:lumMod val="50000"/>
                  </a:schemeClr>
                </a:solidFill>
                <a:hlinkClick r:id="rId5" tooltip="http://cs.wikipedia.org/wiki/Soubor:Plastic_tape_measure.jpg">
                  <a:extLst>
                    <a:ext uri="{A12FA001-AC4F-418D-AE19-62706E023703}">
                      <ahyp:hlinkClr xmlns:ahyp="http://schemas.microsoft.com/office/drawing/2018/hyperlinkcolor" val="tx"/>
                    </a:ext>
                  </a:extLst>
                </a:hlinkClick>
              </a:rPr>
              <a:t>This Photo</a:t>
            </a:r>
            <a:r>
              <a:rPr lang="en-US" sz="800" dirty="0">
                <a:solidFill>
                  <a:schemeClr val="bg1">
                    <a:lumMod val="50000"/>
                  </a:schemeClr>
                </a:solidFill>
              </a:rPr>
              <a:t> by Unknown Author is licensed under </a:t>
            </a:r>
            <a:r>
              <a:rPr lang="en-US" sz="800" dirty="0">
                <a:solidFill>
                  <a:schemeClr val="bg1">
                    <a:lumMod val="50000"/>
                  </a:schemeClr>
                </a:solidFill>
                <a:hlinkClick r:id="rId6" tooltip="https://creativecommons.org/licenses/by-sa/3.0/">
                  <a:extLst>
                    <a:ext uri="{A12FA001-AC4F-418D-AE19-62706E023703}">
                      <ahyp:hlinkClr xmlns:ahyp="http://schemas.microsoft.com/office/drawing/2018/hyperlinkcolor" val="tx"/>
                    </a:ext>
                  </a:extLst>
                </a:hlinkClick>
              </a:rPr>
              <a:t>CC BY-SA</a:t>
            </a:r>
            <a:endParaRPr lang="en-US" sz="800" dirty="0">
              <a:solidFill>
                <a:schemeClr val="bg1">
                  <a:lumMod val="50000"/>
                </a:schemeClr>
              </a:solidFill>
            </a:endParaRPr>
          </a:p>
        </p:txBody>
      </p:sp>
      <p:pic>
        <p:nvPicPr>
          <p:cNvPr id="7" name="Picture 6" descr="A picture containing text, measuring stick, camera lens, compass&#10;&#10;Description automatically generated">
            <a:extLst>
              <a:ext uri="{FF2B5EF4-FFF2-40B4-BE49-F238E27FC236}">
                <a16:creationId xmlns:a16="http://schemas.microsoft.com/office/drawing/2014/main" id="{6AD94FF2-C094-2E4D-AB15-2D01435E4563}"/>
              </a:ext>
            </a:extLst>
          </p:cNvPr>
          <p:cNvPicPr>
            <a:picLocks noChangeAspect="1"/>
          </p:cNvPicPr>
          <p:nvPr/>
        </p:nvPicPr>
        <p:blipFill>
          <a:blip r:embed="rId7"/>
          <a:stretch>
            <a:fillRect/>
          </a:stretch>
        </p:blipFill>
        <p:spPr>
          <a:xfrm>
            <a:off x="5369662" y="1021976"/>
            <a:ext cx="3148829" cy="2092030"/>
          </a:xfrm>
          <a:prstGeom prst="rect">
            <a:avLst/>
          </a:prstGeom>
        </p:spPr>
      </p:pic>
    </p:spTree>
    <p:extLst>
      <p:ext uri="{BB962C8B-B14F-4D97-AF65-F5344CB8AC3E}">
        <p14:creationId xmlns:p14="http://schemas.microsoft.com/office/powerpoint/2010/main" val="393826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42441" y="460183"/>
            <a:ext cx="4043006" cy="435297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She marked off an 8-yard line and stopped. Then she turned right and started drawing a line that was 9 yards long. </a:t>
            </a:r>
          </a:p>
          <a:p>
            <a:pPr marL="0" indent="0">
              <a:lnSpc>
                <a:spcPct val="100000"/>
              </a:lnSpc>
              <a:spcBef>
                <a:spcPts val="0"/>
              </a:spcBef>
              <a:spcAft>
                <a:spcPts val="1200"/>
              </a:spcAft>
              <a:buNone/>
            </a:pPr>
            <a:r>
              <a:rPr lang="en-US" sz="1800" dirty="0"/>
              <a:t>Suddenly she stood up, put her hand on her hip, and said, “Hold on! How much space do we need for the hula hoop event?!” I don’t think I have enough.</a:t>
            </a:r>
          </a:p>
          <a:p>
            <a:pPr marL="0" indent="0">
              <a:lnSpc>
                <a:spcPct val="100000"/>
              </a:lnSpc>
              <a:spcBef>
                <a:spcPts val="0"/>
              </a:spcBef>
              <a:spcAft>
                <a:spcPts val="1200"/>
              </a:spcAft>
              <a:buNone/>
            </a:pPr>
            <a:r>
              <a:rPr lang="en-US" sz="1800" dirty="0"/>
              <a:t>How much space had she already drawn for the hula hoop event?</a:t>
            </a:r>
          </a:p>
        </p:txBody>
      </p:sp>
      <p:sp>
        <p:nvSpPr>
          <p:cNvPr id="2" name="Rectangle 1">
            <a:extLst>
              <a:ext uri="{FF2B5EF4-FFF2-40B4-BE49-F238E27FC236}">
                <a16:creationId xmlns:a16="http://schemas.microsoft.com/office/drawing/2014/main" id="{74989445-9553-0B40-A20B-321D86211383}"/>
              </a:ext>
            </a:extLst>
          </p:cNvPr>
          <p:cNvSpPr/>
          <p:nvPr/>
        </p:nvSpPr>
        <p:spPr>
          <a:xfrm rot="5400000">
            <a:off x="7555354" y="2700153"/>
            <a:ext cx="2908219" cy="338554"/>
          </a:xfrm>
          <a:prstGeom prst="rect">
            <a:avLst/>
          </a:prstGeom>
        </p:spPr>
        <p:txBody>
          <a:bodyPr wrap="square">
            <a:spAutoFit/>
          </a:bodyPr>
          <a:lstStyle/>
          <a:p>
            <a:r>
              <a:rPr lang="en-US" sz="800" dirty="0">
                <a:solidFill>
                  <a:schemeClr val="tx1">
                    <a:lumMod val="50000"/>
                    <a:lumOff val="50000"/>
                  </a:schemeClr>
                </a:solidFill>
              </a:rPr>
              <a:t>This Photo by Unknown Author is licensed under CC BY-SA</a:t>
            </a:r>
          </a:p>
          <a:p>
            <a:endParaRPr lang="en-US" sz="800" dirty="0">
              <a:solidFill>
                <a:schemeClr val="tx1">
                  <a:lumMod val="50000"/>
                  <a:lumOff val="50000"/>
                </a:schemeClr>
              </a:solidFill>
            </a:endParaRPr>
          </a:p>
        </p:txBody>
      </p:sp>
      <p:pic>
        <p:nvPicPr>
          <p:cNvPr id="1026" name="Picture 2">
            <a:extLst>
              <a:ext uri="{FF2B5EF4-FFF2-40B4-BE49-F238E27FC236}">
                <a16:creationId xmlns:a16="http://schemas.microsoft.com/office/drawing/2014/main" id="{814354FD-C0DE-7A45-B1E2-CA6EF46C820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2465"/>
          <a:stretch/>
        </p:blipFill>
        <p:spPr bwMode="auto">
          <a:xfrm>
            <a:off x="5336028" y="1415319"/>
            <a:ext cx="3529853" cy="2312862"/>
          </a:xfrm>
          <a:prstGeom prst="rect">
            <a:avLst/>
          </a:prstGeom>
          <a:noFill/>
          <a:effectLst>
            <a:softEdge rad="87014"/>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38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0" name="Rectangle 19">
            <a:hlinkClick r:id="rId4"/>
            <a:extLst>
              <a:ext uri="{FF2B5EF4-FFF2-40B4-BE49-F238E27FC236}">
                <a16:creationId xmlns:a16="http://schemas.microsoft.com/office/drawing/2014/main" id="{F822574A-970E-9F47-8836-7EEE9B131FC3}"/>
              </a:ext>
            </a:extLst>
          </p:cNvPr>
          <p:cNvSpPr/>
          <p:nvPr/>
        </p:nvSpPr>
        <p:spPr>
          <a:xfrm>
            <a:off x="7283818" y="4691083"/>
            <a:ext cx="1770534" cy="461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A4379C1-5660-9D46-8784-D99F6B2089F2}"/>
              </a:ext>
            </a:extLst>
          </p:cNvPr>
          <p:cNvSpPr txBox="1"/>
          <p:nvPr/>
        </p:nvSpPr>
        <p:spPr>
          <a:xfrm rot="16200000">
            <a:off x="-155303" y="2351927"/>
            <a:ext cx="2966698" cy="461665"/>
          </a:xfrm>
          <a:prstGeom prst="rect">
            <a:avLst/>
          </a:prstGeom>
          <a:solidFill>
            <a:schemeClr val="bg1"/>
          </a:solidFill>
          <a:ln w="15875">
            <a:solidFill>
              <a:srgbClr val="7B063C"/>
            </a:solidFill>
            <a:prstDash val="dash"/>
          </a:ln>
        </p:spPr>
        <p:txBody>
          <a:bodyPr wrap="square" rtlCol="0">
            <a:spAutoFit/>
          </a:bodyPr>
          <a:lstStyle/>
          <a:p>
            <a:endParaRPr lang="en-US" sz="2400" dirty="0"/>
          </a:p>
        </p:txBody>
      </p:sp>
      <p:sp>
        <p:nvSpPr>
          <p:cNvPr id="35" name="TextBox 34">
            <a:extLst>
              <a:ext uri="{FF2B5EF4-FFF2-40B4-BE49-F238E27FC236}">
                <a16:creationId xmlns:a16="http://schemas.microsoft.com/office/drawing/2014/main" id="{1DEE0DA5-0350-2145-8ACA-4CDDB04D3C46}"/>
              </a:ext>
            </a:extLst>
          </p:cNvPr>
          <p:cNvSpPr txBox="1"/>
          <p:nvPr/>
        </p:nvSpPr>
        <p:spPr>
          <a:xfrm>
            <a:off x="1724472" y="4249430"/>
            <a:ext cx="2966698" cy="461665"/>
          </a:xfrm>
          <a:prstGeom prst="rect">
            <a:avLst/>
          </a:prstGeom>
          <a:solidFill>
            <a:schemeClr val="bg1"/>
          </a:solidFill>
          <a:ln w="15875">
            <a:solidFill>
              <a:srgbClr val="7B063C"/>
            </a:solidFill>
            <a:prstDash val="dash"/>
          </a:ln>
        </p:spPr>
        <p:txBody>
          <a:bodyPr wrap="square" rtlCol="0">
            <a:spAutoFit/>
          </a:bodyPr>
          <a:lstStyle/>
          <a:p>
            <a:endParaRPr lang="en-US" sz="2400" dirty="0"/>
          </a:p>
        </p:txBody>
      </p:sp>
      <p:sp>
        <p:nvSpPr>
          <p:cNvPr id="2" name="Rectangle 1">
            <a:extLst>
              <a:ext uri="{FF2B5EF4-FFF2-40B4-BE49-F238E27FC236}">
                <a16:creationId xmlns:a16="http://schemas.microsoft.com/office/drawing/2014/main" id="{A5E790E1-ECDA-6C42-9941-4A2C69AC0929}"/>
              </a:ext>
            </a:extLst>
          </p:cNvPr>
          <p:cNvSpPr/>
          <p:nvPr/>
        </p:nvSpPr>
        <p:spPr>
          <a:xfrm>
            <a:off x="7283818" y="587828"/>
            <a:ext cx="1273629" cy="1796142"/>
          </a:xfrm>
          <a:prstGeom prst="rect">
            <a:avLst/>
          </a:prstGeom>
          <a:solidFill>
            <a:srgbClr val="14A1AC">
              <a:alpha val="12926"/>
            </a:srgbClr>
          </a:solidFill>
          <a:ln>
            <a:solidFill>
              <a:srgbClr val="14A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CF680152-4714-E547-B2EE-22432654D2BF}"/>
              </a:ext>
            </a:extLst>
          </p:cNvPr>
          <p:cNvSpPr/>
          <p:nvPr/>
        </p:nvSpPr>
        <p:spPr>
          <a:xfrm>
            <a:off x="6593316" y="2759530"/>
            <a:ext cx="1662920" cy="1426653"/>
          </a:xfrm>
          <a:prstGeom prst="rect">
            <a:avLst/>
          </a:prstGeom>
          <a:solidFill>
            <a:srgbClr val="14A1AC">
              <a:alpha val="12926"/>
            </a:srgbClr>
          </a:solidFill>
          <a:ln>
            <a:solidFill>
              <a:srgbClr val="14A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985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415A7D-B489-7A4E-9B35-B6C453CFD568}"/>
              </a:ext>
            </a:extLst>
          </p:cNvPr>
          <p:cNvPicPr>
            <a:picLocks noChangeAspect="1"/>
          </p:cNvPicPr>
          <p:nvPr/>
        </p:nvPicPr>
        <p:blipFill>
          <a:blip r:embed="rId2"/>
          <a:srcRect l="900" r="900"/>
          <a:stretch/>
        </p:blipFill>
        <p:spPr>
          <a:xfrm>
            <a:off x="3944471" y="1058683"/>
            <a:ext cx="3350822" cy="2554545"/>
          </a:xfrm>
          <a:prstGeom prst="rect">
            <a:avLst/>
          </a:prstGeom>
          <a:noFill/>
          <a:ln>
            <a:solidFill>
              <a:srgbClr val="7B063C"/>
            </a:solidFill>
          </a:ln>
          <a:effectLst>
            <a:outerShdw blurRad="181322" dist="297733" dir="2520000" sx="92000" sy="92000" algn="ctr" rotWithShape="0">
              <a:schemeClr val="bg1">
                <a:lumMod val="50000"/>
                <a:alpha val="43000"/>
              </a:schemeClr>
            </a:outerShdw>
          </a:effectLst>
        </p:spPr>
      </p:pic>
      <p:sp>
        <p:nvSpPr>
          <p:cNvPr id="6" name="TextBox 5">
            <a:extLst>
              <a:ext uri="{FF2B5EF4-FFF2-40B4-BE49-F238E27FC236}">
                <a16:creationId xmlns:a16="http://schemas.microsoft.com/office/drawing/2014/main" id="{1D801455-0AB5-844B-A6D6-5D3E8852FFC3}"/>
              </a:ext>
            </a:extLst>
          </p:cNvPr>
          <p:cNvSpPr txBox="1"/>
          <p:nvPr/>
        </p:nvSpPr>
        <p:spPr>
          <a:xfrm>
            <a:off x="1465729" y="1058683"/>
            <a:ext cx="2218766" cy="2554545"/>
          </a:xfrm>
          <a:prstGeom prst="rect">
            <a:avLst/>
          </a:prstGeom>
          <a:noFill/>
        </p:spPr>
        <p:txBody>
          <a:bodyPr wrap="square" rtlCol="0">
            <a:spAutoFit/>
          </a:bodyPr>
          <a:lstStyle/>
          <a:p>
            <a:r>
              <a:rPr lang="en-US" sz="2000" dirty="0">
                <a:latin typeface="+mj-lt"/>
              </a:rPr>
              <a:t>Click </a:t>
            </a:r>
            <a:r>
              <a:rPr lang="en-US" sz="2000" dirty="0">
                <a:latin typeface="+mj-lt"/>
                <a:hlinkClick r:id="rId3"/>
              </a:rPr>
              <a:t>here</a:t>
            </a:r>
            <a:r>
              <a:rPr lang="en-US" sz="2000" dirty="0">
                <a:latin typeface="+mj-lt"/>
              </a:rPr>
              <a:t> to download a free student copy of the</a:t>
            </a:r>
            <a:endParaRPr lang="en-US" sz="2000" b="1" dirty="0">
              <a:solidFill>
                <a:srgbClr val="7B063C"/>
              </a:solidFill>
              <a:latin typeface="+mj-lt"/>
            </a:endParaRPr>
          </a:p>
          <a:p>
            <a:r>
              <a:rPr lang="en-US" sz="2000" spc="-100" dirty="0">
                <a:solidFill>
                  <a:srgbClr val="7B063C"/>
                </a:solidFill>
                <a:latin typeface="JOSEFIN SANS REGULAR ROMAN" pitchFamily="2" charset="77"/>
              </a:rPr>
              <a:t>Mathematizing Story Map</a:t>
            </a:r>
          </a:p>
          <a:p>
            <a:r>
              <a:rPr lang="en-US" sz="2000" dirty="0">
                <a:latin typeface="+mj-lt"/>
              </a:rPr>
              <a:t>for Area/Array problem situations, and more!</a:t>
            </a:r>
          </a:p>
        </p:txBody>
      </p:sp>
      <p:pic>
        <p:nvPicPr>
          <p:cNvPr id="8" name="Picture 7">
            <a:hlinkClick r:id="rId4"/>
            <a:extLst>
              <a:ext uri="{FF2B5EF4-FFF2-40B4-BE49-F238E27FC236}">
                <a16:creationId xmlns:a16="http://schemas.microsoft.com/office/drawing/2014/main" id="{DBC135FE-1420-F140-8F08-FD3EFFD2BA2F}"/>
              </a:ext>
            </a:extLst>
          </p:cNvPr>
          <p:cNvPicPr/>
          <p:nvPr/>
        </p:nvPicPr>
        <p:blipFill>
          <a:blip r:embed="rId5">
            <a:extLst>
              <a:ext uri="{28A0092B-C50C-407E-A947-70E740481C1C}">
                <a14:useLocalDpi xmlns:a14="http://schemas.microsoft.com/office/drawing/2010/main" val="0"/>
              </a:ext>
            </a:extLst>
          </a:blip>
          <a:stretch>
            <a:fillRect/>
          </a:stretch>
        </p:blipFill>
        <p:spPr>
          <a:xfrm flipV="1">
            <a:off x="147918" y="4909087"/>
            <a:ext cx="457200" cy="159544"/>
          </a:xfrm>
          <a:prstGeom prst="rect">
            <a:avLst/>
          </a:prstGeom>
        </p:spPr>
      </p:pic>
      <p:sp>
        <p:nvSpPr>
          <p:cNvPr id="9" name="Rectangle 8">
            <a:hlinkClick r:id="rId6"/>
            <a:extLst>
              <a:ext uri="{FF2B5EF4-FFF2-40B4-BE49-F238E27FC236}">
                <a16:creationId xmlns:a16="http://schemas.microsoft.com/office/drawing/2014/main" id="{1F174F47-C7EC-4C44-86F9-1BE89A68D53E}"/>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771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826</TotalTime>
  <Words>292</Words>
  <Application>Microsoft Macintosh PowerPoint</Application>
  <PresentationFormat>On-screen Show (16:9)</PresentationFormat>
  <Paragraphs>22</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JOSEFIN SANS REGULAR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kleong</dc:creator>
  <cp:lastModifiedBy>kleong</cp:lastModifiedBy>
  <cp:revision>29</cp:revision>
  <dcterms:created xsi:type="dcterms:W3CDTF">2021-09-14T03:27:38Z</dcterms:created>
  <dcterms:modified xsi:type="dcterms:W3CDTF">2021-10-11T06:06:12Z</dcterms:modified>
</cp:coreProperties>
</file>