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63" r:id="rId4"/>
    <p:sldId id="262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0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/>
    <p:restoredTop sz="89825"/>
  </p:normalViewPr>
  <p:slideViewPr>
    <p:cSldViewPr snapToGrid="0" snapToObjects="1">
      <p:cViewPr varScale="1">
        <p:scale>
          <a:sx n="143" d="100"/>
          <a:sy n="143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29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8DE1F2-B35E-B949-8139-7651F30367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B3EEA-4F58-7444-8D0F-035F805FCA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949B1-CBAF-AD4E-8DED-1E986D1278AE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C8722-C225-6943-BDD9-68D12608F8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72E42-6BFB-4740-A6A3-703D18676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79CA4-533B-4742-835B-6232D2AB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47D31-BCE7-A945-AEBE-0A2FD00599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345D-47CB-D84C-B43B-B5F04DEC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3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kosikenet/2240379815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1345D-47CB-D84C-B43B-B5F04DEC2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1345D-47CB-D84C-B43B-B5F04DEC2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hlinkClick r:id="rId3" tooltip="https://www.flickr.com/photos/akosikenet/2240379815/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-nd/3.0/"/>
              </a:rPr>
              <a:t>CC BY-NC-ND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1345D-47CB-D84C-B43B-B5F04DEC2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6 groups are given in the Equal Groups template. Not all problem situations will have six groups: some will have more and some will have fewer. Ask students to decide how many should be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1345D-47CB-D84C-B43B-B5F04DEC27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8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www.mathematizeit.com/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ematizeit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nc-sa/4.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ematizeit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nc-sa/4.0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www.mathematizeit.com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www.mathematizeit.com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www.mathematizeit.com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www.mathematizeit.com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www.mathematizeit.com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www.mathematizeit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alphaModFix amt="50000"/>
            <a:lum/>
          </a:blip>
          <a:srcRect/>
          <a:stretch>
            <a:fillRect l="55000" t="-170000" r="-38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A432EE-B112-194B-8456-B08226F506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8312" y="1009466"/>
            <a:ext cx="2967038" cy="27654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33BFBD-CC9D-3C4A-9DBD-260E83EC6C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309" y="355320"/>
            <a:ext cx="3943350" cy="41592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1FA30CA-0386-0449-9D3B-B13063CB97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97178"/>
            <a:ext cx="9144000" cy="3619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7AFC3A-D64D-C04A-91C5-D6DACD7EF9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63" y="4361437"/>
            <a:ext cx="2408437" cy="794642"/>
          </a:xfrm>
          <a:prstGeom prst="rect">
            <a:avLst/>
          </a:prstGeom>
        </p:spPr>
      </p:pic>
      <p:sp>
        <p:nvSpPr>
          <p:cNvPr id="31" name="Rounded Rectangle 30">
            <a:hlinkClick r:id="rId5"/>
            <a:extLst>
              <a:ext uri="{FF2B5EF4-FFF2-40B4-BE49-F238E27FC236}">
                <a16:creationId xmlns:a16="http://schemas.microsoft.com/office/drawing/2014/main" id="{B44BF686-A749-7B4E-8DC2-901C7EDD6A3C}"/>
              </a:ext>
            </a:extLst>
          </p:cNvPr>
          <p:cNvSpPr/>
          <p:nvPr userDrawn="1"/>
        </p:nvSpPr>
        <p:spPr>
          <a:xfrm>
            <a:off x="636900" y="4847005"/>
            <a:ext cx="3854369" cy="243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Created by: Kimberly Morrow-Leong &amp; Sara Delano Moore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Mathematizing Story Map Templates from </a:t>
            </a:r>
            <a:r>
              <a:rPr lang="en-US" sz="9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  <a:hlinkClick r:id="rId5"/>
              </a:rPr>
              <a:t>https://www.mathematizeit.com/</a:t>
            </a:r>
            <a:r>
              <a:rPr lang="en-US" sz="9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     </a:t>
            </a:r>
          </a:p>
        </p:txBody>
      </p:sp>
      <p:pic>
        <p:nvPicPr>
          <p:cNvPr id="32" name="Picture 31">
            <a:hlinkClick r:id="rId6"/>
            <a:extLst>
              <a:ext uri="{FF2B5EF4-FFF2-40B4-BE49-F238E27FC236}">
                <a16:creationId xmlns:a16="http://schemas.microsoft.com/office/drawing/2014/main" id="{52910543-8B8D-2D4F-83F5-9D361A5F1914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699" y="4888767"/>
            <a:ext cx="457200" cy="1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82507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009" y="33761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66425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75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83462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BC0FBA4-3192-3C44-BB5A-2B7F3D999D04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3FF9AFD-4491-974C-965F-5E58F1A8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BC0FBA4-3192-3C44-BB5A-2B7F3D999D04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3FF9AFD-4491-974C-965F-5E58F1A8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BC0FBA4-3192-3C44-BB5A-2B7F3D999D04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3FF9AFD-4491-974C-965F-5E58F1A8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1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11D2E54-2A4E-494C-ACB9-F76297D5D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29" y="4607154"/>
            <a:ext cx="2030506" cy="669947"/>
          </a:xfrm>
          <a:prstGeom prst="rect">
            <a:avLst/>
          </a:prstGeom>
        </p:spPr>
      </p:pic>
      <p:sp>
        <p:nvSpPr>
          <p:cNvPr id="11" name="Rounded Rectangle 10">
            <a:hlinkClick r:id="rId3"/>
            <a:extLst>
              <a:ext uri="{FF2B5EF4-FFF2-40B4-BE49-F238E27FC236}">
                <a16:creationId xmlns:a16="http://schemas.microsoft.com/office/drawing/2014/main" id="{4F52D5AA-F498-3348-A4C5-369F8407C4F1}"/>
              </a:ext>
            </a:extLst>
          </p:cNvPr>
          <p:cNvSpPr/>
          <p:nvPr userDrawn="1"/>
        </p:nvSpPr>
        <p:spPr>
          <a:xfrm>
            <a:off x="618970" y="4882865"/>
            <a:ext cx="3854369" cy="243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Created by: Kimberly Morrow-Leong &amp; Sara Delano Moore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Mathematizing Story Map Templates from </a:t>
            </a:r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  <a:hlinkClick r:id="rId3"/>
              </a:rPr>
              <a:t>https://www.mathematizeit.com/</a:t>
            </a:r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     </a:t>
            </a:r>
          </a:p>
        </p:txBody>
      </p:sp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1A5B3F6C-E18F-4E44-BA2D-F0FBFE7BC95E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1769" y="4915662"/>
            <a:ext cx="457200" cy="159544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7974EF8D-8427-7947-B9AE-6AC5DC4CB2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147" y="0"/>
            <a:ext cx="91177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11D2E54-2A4E-494C-ACB9-F76297D5D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29" y="4607154"/>
            <a:ext cx="2030506" cy="669947"/>
          </a:xfrm>
          <a:prstGeom prst="rect">
            <a:avLst/>
          </a:prstGeom>
        </p:spPr>
      </p:pic>
      <p:sp>
        <p:nvSpPr>
          <p:cNvPr id="11" name="Rounded Rectangle 10">
            <a:hlinkClick r:id="rId3"/>
            <a:extLst>
              <a:ext uri="{FF2B5EF4-FFF2-40B4-BE49-F238E27FC236}">
                <a16:creationId xmlns:a16="http://schemas.microsoft.com/office/drawing/2014/main" id="{4F52D5AA-F498-3348-A4C5-369F8407C4F1}"/>
              </a:ext>
            </a:extLst>
          </p:cNvPr>
          <p:cNvSpPr/>
          <p:nvPr userDrawn="1"/>
        </p:nvSpPr>
        <p:spPr>
          <a:xfrm>
            <a:off x="618970" y="4882865"/>
            <a:ext cx="3854369" cy="243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Created by: Kimberly Morrow-Leong &amp; Sara Delano Moore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Mathematizing Story Map Templates from </a:t>
            </a:r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  <a:hlinkClick r:id="rId3"/>
              </a:rPr>
              <a:t>https://www.mathematizeit.com/</a:t>
            </a:r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     </a:t>
            </a:r>
          </a:p>
        </p:txBody>
      </p:sp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1A5B3F6C-E18F-4E44-BA2D-F0FBFE7BC95E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1769" y="4915662"/>
            <a:ext cx="457200" cy="159544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7974EF8D-8427-7947-B9AE-6AC5DC4CB2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147" y="0"/>
            <a:ext cx="911770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896CBA-70FB-FF43-8F7F-C2EA2037F905}"/>
              </a:ext>
            </a:extLst>
          </p:cNvPr>
          <p:cNvSpPr/>
          <p:nvPr userDrawn="1"/>
        </p:nvSpPr>
        <p:spPr>
          <a:xfrm>
            <a:off x="4473339" y="871268"/>
            <a:ext cx="1892955" cy="380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9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F2B8EB-7718-0E4C-9A65-A1AF1E6A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7178"/>
            <a:ext cx="9144000" cy="36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327B3A-3039-0745-A0B5-E169CB7ECD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63" y="4361437"/>
            <a:ext cx="2408437" cy="794642"/>
          </a:xfrm>
          <a:prstGeom prst="rect">
            <a:avLst/>
          </a:prstGeom>
        </p:spPr>
      </p:pic>
      <p:sp>
        <p:nvSpPr>
          <p:cNvPr id="9" name="Rounded Rectangle 8">
            <a:hlinkClick r:id="rId4"/>
            <a:extLst>
              <a:ext uri="{FF2B5EF4-FFF2-40B4-BE49-F238E27FC236}">
                <a16:creationId xmlns:a16="http://schemas.microsoft.com/office/drawing/2014/main" id="{ABF6212E-C70B-8A4E-B231-7C97A0527C7F}"/>
              </a:ext>
            </a:extLst>
          </p:cNvPr>
          <p:cNvSpPr/>
          <p:nvPr userDrawn="1"/>
        </p:nvSpPr>
        <p:spPr>
          <a:xfrm>
            <a:off x="636900" y="4847005"/>
            <a:ext cx="3854369" cy="243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Created by: Kimberly Morrow-Leong &amp; Sara Delano Moore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Mathematizing Story Map Templates from 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  <a:hlinkClick r:id="rId4"/>
              </a:rPr>
              <a:t>https://www.mathematizeit.com/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     </a:t>
            </a:r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19F8CC92-AE78-B14C-BF2F-9046CB24F0A3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699" y="4888767"/>
            <a:ext cx="457200" cy="1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1AFDD-5DB1-E746-B8CD-CE2F3D631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7178"/>
            <a:ext cx="9144000" cy="36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9D3DA-8ED3-8844-8C4A-74C88BF06B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63" y="4361437"/>
            <a:ext cx="2408437" cy="794642"/>
          </a:xfrm>
          <a:prstGeom prst="rect">
            <a:avLst/>
          </a:prstGeom>
        </p:spPr>
      </p:pic>
      <p:sp>
        <p:nvSpPr>
          <p:cNvPr id="9" name="Rounded Rectangle 8">
            <a:hlinkClick r:id="rId4"/>
            <a:extLst>
              <a:ext uri="{FF2B5EF4-FFF2-40B4-BE49-F238E27FC236}">
                <a16:creationId xmlns:a16="http://schemas.microsoft.com/office/drawing/2014/main" id="{C93AA9DB-037D-174D-9319-F1A5630ACA3E}"/>
              </a:ext>
            </a:extLst>
          </p:cNvPr>
          <p:cNvSpPr/>
          <p:nvPr userDrawn="1"/>
        </p:nvSpPr>
        <p:spPr>
          <a:xfrm>
            <a:off x="636900" y="4847005"/>
            <a:ext cx="3854369" cy="243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Created by: Kimberly Morrow-Leong &amp; Sara Delano Moore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Mathematizing Story Map Templates from 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  <a:hlinkClick r:id="rId4"/>
              </a:rPr>
              <a:t>https://www.mathematizeit.com/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     </a:t>
            </a:r>
            <a:endParaRPr lang="en-US" sz="825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5D50818C-5993-C049-A99D-008E81321AAF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699" y="4888767"/>
            <a:ext cx="457200" cy="1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9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0528"/>
            <a:ext cx="7886700" cy="213955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5032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B0715-CBD4-8347-9182-CD2D3EDD9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7178"/>
            <a:ext cx="9144000" cy="36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33D65A-33D5-8643-9B45-ED937FFBF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63" y="4361437"/>
            <a:ext cx="2408437" cy="794642"/>
          </a:xfrm>
          <a:prstGeom prst="rect">
            <a:avLst/>
          </a:prstGeom>
        </p:spPr>
      </p:pic>
      <p:sp>
        <p:nvSpPr>
          <p:cNvPr id="9" name="Rounded Rectangle 8">
            <a:hlinkClick r:id="rId4"/>
            <a:extLst>
              <a:ext uri="{FF2B5EF4-FFF2-40B4-BE49-F238E27FC236}">
                <a16:creationId xmlns:a16="http://schemas.microsoft.com/office/drawing/2014/main" id="{016DAA65-0A15-F84E-BC9A-9BA35622F173}"/>
              </a:ext>
            </a:extLst>
          </p:cNvPr>
          <p:cNvSpPr/>
          <p:nvPr userDrawn="1"/>
        </p:nvSpPr>
        <p:spPr>
          <a:xfrm>
            <a:off x="636900" y="4847005"/>
            <a:ext cx="3854369" cy="243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Created by: Kimberly Morrow-Leong &amp; Sara Delano Moore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Mathematizing Story Map Templates from 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  <a:hlinkClick r:id="rId4"/>
              </a:rPr>
              <a:t>https://www.mathematizeit.com/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     </a:t>
            </a:r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28E81042-798F-8948-ACD5-06336D4B482C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699" y="4888767"/>
            <a:ext cx="457200" cy="1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60397"/>
            <a:ext cx="3886200" cy="3127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60397"/>
            <a:ext cx="3886200" cy="3127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F06FE-2E21-1E47-882E-764A1D38C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7178"/>
            <a:ext cx="9144000" cy="361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8CB171-E923-F442-84A1-A7C2AFCA7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63" y="4361437"/>
            <a:ext cx="2408437" cy="794642"/>
          </a:xfrm>
          <a:prstGeom prst="rect">
            <a:avLst/>
          </a:prstGeom>
        </p:spPr>
      </p:pic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8BA7E939-4F70-1041-B3FD-6AF7AA5C59F3}"/>
              </a:ext>
            </a:extLst>
          </p:cNvPr>
          <p:cNvSpPr/>
          <p:nvPr userDrawn="1"/>
        </p:nvSpPr>
        <p:spPr>
          <a:xfrm>
            <a:off x="636900" y="4847005"/>
            <a:ext cx="3854369" cy="243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Created by: Kimberly Morrow-Leong &amp; Sara Delano Moore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Mathematizing Story Map Templates from 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  <a:hlinkClick r:id="rId4"/>
              </a:rPr>
              <a:t>https://www.mathematizeit.com/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     </a:t>
            </a: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195350BF-2958-BA44-9375-8C81060676A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699" y="4888767"/>
            <a:ext cx="457200" cy="1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9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61087"/>
            <a:ext cx="3868340" cy="437300"/>
          </a:xfrm>
        </p:spPr>
        <p:txBody>
          <a:bodyPr anchor="b"/>
          <a:lstStyle>
            <a:lvl1pPr marL="0" indent="0">
              <a:buNone/>
              <a:defRPr sz="1800" b="0" spc="-150" baseline="0">
                <a:latin typeface="JOSEFIN SANS REGULAR ROMAN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61087"/>
            <a:ext cx="3887391" cy="437300"/>
          </a:xfrm>
        </p:spPr>
        <p:txBody>
          <a:bodyPr anchor="b"/>
          <a:lstStyle>
            <a:lvl1pPr marL="0" indent="0">
              <a:buNone/>
              <a:defRPr sz="1800" b="0" spc="-150" baseline="0">
                <a:latin typeface="JOSEFIN SANS REGULAR ROMAN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18C9BF-66EA-B147-B879-B189DA37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66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C1E1D2-9AB5-E84F-A5A4-808861153FF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1598970"/>
            <a:ext cx="3886200" cy="265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6AB4BF9-473D-124A-BB31-80C2BAD4F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98970"/>
            <a:ext cx="3886200" cy="265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442535-0C13-1249-AEA9-5FDFA7920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7178"/>
            <a:ext cx="9144000" cy="361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17863F-AE10-0F4A-A3DF-7E979869F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63" y="4361437"/>
            <a:ext cx="2408437" cy="794642"/>
          </a:xfrm>
          <a:prstGeom prst="rect">
            <a:avLst/>
          </a:prstGeom>
        </p:spPr>
      </p:pic>
      <p:sp>
        <p:nvSpPr>
          <p:cNvPr id="15" name="Rounded Rectangle 14">
            <a:hlinkClick r:id="rId4"/>
            <a:extLst>
              <a:ext uri="{FF2B5EF4-FFF2-40B4-BE49-F238E27FC236}">
                <a16:creationId xmlns:a16="http://schemas.microsoft.com/office/drawing/2014/main" id="{A0D3F49A-1E5D-CB41-85A2-04F9D7741D20}"/>
              </a:ext>
            </a:extLst>
          </p:cNvPr>
          <p:cNvSpPr/>
          <p:nvPr userDrawn="1"/>
        </p:nvSpPr>
        <p:spPr>
          <a:xfrm>
            <a:off x="636900" y="4847005"/>
            <a:ext cx="3854369" cy="243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Created by: Kimberly Morrow-Leong &amp; Sara Delano Moore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Mathematizing Story Map Templates from 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  <a:hlinkClick r:id="rId4"/>
              </a:rPr>
              <a:t>https://www.mathematizeit.com/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     </a:t>
            </a:r>
          </a:p>
        </p:txBody>
      </p:sp>
      <p:pic>
        <p:nvPicPr>
          <p:cNvPr id="16" name="Picture 15">
            <a:hlinkClick r:id="rId5"/>
            <a:extLst>
              <a:ext uri="{FF2B5EF4-FFF2-40B4-BE49-F238E27FC236}">
                <a16:creationId xmlns:a16="http://schemas.microsoft.com/office/drawing/2014/main" id="{5F7333E7-A840-E84A-A04D-136E865B33A1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699" y="4888767"/>
            <a:ext cx="457200" cy="1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AD91C-9F01-CA4E-ADB4-7EF12EC19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7178"/>
            <a:ext cx="9144000" cy="36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439CE-5B55-ED4C-B76E-4407B2288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63" y="4361437"/>
            <a:ext cx="2408437" cy="794642"/>
          </a:xfrm>
          <a:prstGeom prst="rect">
            <a:avLst/>
          </a:prstGeom>
        </p:spPr>
      </p:pic>
      <p:sp>
        <p:nvSpPr>
          <p:cNvPr id="8" name="Rounded Rectangle 7">
            <a:hlinkClick r:id="rId4"/>
            <a:extLst>
              <a:ext uri="{FF2B5EF4-FFF2-40B4-BE49-F238E27FC236}">
                <a16:creationId xmlns:a16="http://schemas.microsoft.com/office/drawing/2014/main" id="{EADA75B8-C999-0946-A483-A7A2B5B11897}"/>
              </a:ext>
            </a:extLst>
          </p:cNvPr>
          <p:cNvSpPr/>
          <p:nvPr userDrawn="1"/>
        </p:nvSpPr>
        <p:spPr>
          <a:xfrm>
            <a:off x="636900" y="4847005"/>
            <a:ext cx="3854369" cy="243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Created by: Kimberly Morrow-Leong &amp; Sara Delano Moore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Mathematizing Story Map Templates from 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  <a:hlinkClick r:id="rId4"/>
              </a:rPr>
              <a:t>https://www.mathematizeit.com/</a:t>
            </a:r>
            <a:r>
              <a: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     </a:t>
            </a:r>
          </a:p>
        </p:txBody>
      </p:sp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189A46C9-7BF0-0249-A60B-8CC055EE352A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699" y="4888767"/>
            <a:ext cx="457200" cy="1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3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2595"/>
            <a:ext cx="7886700" cy="289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9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 spc="-150" baseline="0">
          <a:solidFill>
            <a:schemeClr val="tx1"/>
          </a:solidFill>
          <a:latin typeface="JOSEFIN SANS REGULAR ROMAN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7" Type="http://schemas.openxmlformats.org/officeDocument/2006/relationships/hyperlink" Target="https://images.pexels.com/photos/4205505/pexels-photo-4205505.jpeg?auto=compress&amp;cs=tinysrgb&amp;fit=crop&amp;h=627&amp;w=12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exels.com/photo/photo-of-happy-family-4205505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mathematizei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ngimg.com/download/579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mathematizei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akosikenet/2240379815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mathematizei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ematizei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ematizeit.com/equalgroup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athematizeit.com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F9488-BDC5-D545-B680-58FE8BD030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71" y="1019549"/>
            <a:ext cx="4168588" cy="30353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err="1"/>
              <a:t>Limar</a:t>
            </a:r>
            <a:r>
              <a:rPr lang="en-US" sz="1800" dirty="0"/>
              <a:t> knew a secret. It was a big secret and his </a:t>
            </a:r>
            <a:r>
              <a:rPr lang="en-US" sz="1800" dirty="0" err="1"/>
              <a:t>ninong</a:t>
            </a:r>
            <a:r>
              <a:rPr lang="en-US" sz="1800" dirty="0"/>
              <a:t> made him promise not to tell anyone! But </a:t>
            </a:r>
            <a:r>
              <a:rPr lang="en-US" sz="1800" dirty="0" err="1"/>
              <a:t>Limar</a:t>
            </a:r>
            <a:r>
              <a:rPr lang="en-US" sz="1800" dirty="0"/>
              <a:t> was bursting with excitement and had to tell someone. Here’s what happened.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err="1"/>
              <a:t>Ninong</a:t>
            </a:r>
            <a:r>
              <a:rPr lang="en-US" sz="1800" dirty="0"/>
              <a:t> Troy, </a:t>
            </a:r>
            <a:r>
              <a:rPr lang="en-US" sz="1800" dirty="0" err="1"/>
              <a:t>Limar’s</a:t>
            </a:r>
            <a:r>
              <a:rPr lang="en-US" sz="1800" dirty="0"/>
              <a:t> godfather, invited him to visit his family for the weekend, where he could visit with his family. </a:t>
            </a:r>
            <a:r>
              <a:rPr lang="en-US" sz="1800" dirty="0" err="1"/>
              <a:t>Ninong</a:t>
            </a:r>
            <a:r>
              <a:rPr lang="en-US" sz="1800" dirty="0"/>
              <a:t> Troy treated </a:t>
            </a:r>
            <a:r>
              <a:rPr lang="en-US" sz="1800" dirty="0" err="1"/>
              <a:t>Limar</a:t>
            </a:r>
            <a:r>
              <a:rPr lang="en-US" sz="1800" dirty="0"/>
              <a:t> like he was special. That’s what godfathers do after all.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err="1"/>
              <a:t>Limar</a:t>
            </a:r>
            <a:r>
              <a:rPr lang="en-US" sz="1800" dirty="0"/>
              <a:t> had four godfathers, and each of them also had three children of their own.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2000B-8663-2644-B998-71E6945C6A1D}"/>
              </a:ext>
            </a:extLst>
          </p:cNvPr>
          <p:cNvSpPr txBox="1"/>
          <p:nvPr/>
        </p:nvSpPr>
        <p:spPr>
          <a:xfrm>
            <a:off x="0" y="322729"/>
            <a:ext cx="502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150" dirty="0" err="1">
                <a:solidFill>
                  <a:srgbClr val="7B063C"/>
                </a:solidFill>
                <a:latin typeface="JOSEFIN SANS REGULAR ROMAN" pitchFamily="2" charset="77"/>
              </a:rPr>
              <a:t>Limar’s</a:t>
            </a:r>
            <a:r>
              <a:rPr lang="en-US" sz="2800" spc="-150" dirty="0">
                <a:solidFill>
                  <a:srgbClr val="7B063C"/>
                </a:solidFill>
                <a:latin typeface="JOSEFIN SANS REGULAR ROMAN" pitchFamily="2" charset="77"/>
              </a:rPr>
              <a:t> Big Secret</a:t>
            </a:r>
          </a:p>
        </p:txBody>
      </p:sp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B63E84AE-D61F-C64E-8216-6C48167B1EE0}"/>
              </a:ext>
            </a:extLst>
          </p:cNvPr>
          <p:cNvSpPr/>
          <p:nvPr/>
        </p:nvSpPr>
        <p:spPr>
          <a:xfrm>
            <a:off x="228600" y="4847665"/>
            <a:ext cx="376518" cy="194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4"/>
            <a:extLst>
              <a:ext uri="{FF2B5EF4-FFF2-40B4-BE49-F238E27FC236}">
                <a16:creationId xmlns:a16="http://schemas.microsoft.com/office/drawing/2014/main" id="{E0EB0795-6C80-5748-9CB7-76FF69D9E747}"/>
              </a:ext>
            </a:extLst>
          </p:cNvPr>
          <p:cNvSpPr/>
          <p:nvPr/>
        </p:nvSpPr>
        <p:spPr>
          <a:xfrm>
            <a:off x="2680437" y="4946277"/>
            <a:ext cx="1676410" cy="194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F38F9782-4115-6E4F-A59E-16777BCDF50F}"/>
              </a:ext>
            </a:extLst>
          </p:cNvPr>
          <p:cNvSpPr/>
          <p:nvPr/>
        </p:nvSpPr>
        <p:spPr>
          <a:xfrm>
            <a:off x="215153" y="4861113"/>
            <a:ext cx="376518" cy="194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tree, person, outdoor, sitting&#10;&#10;Description automatically generated">
            <a:extLst>
              <a:ext uri="{FF2B5EF4-FFF2-40B4-BE49-F238E27FC236}">
                <a16:creationId xmlns:a16="http://schemas.microsoft.com/office/drawing/2014/main" id="{4DE6A43B-B32E-0F47-805F-17F1C416C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986" t="28007" r="18871"/>
          <a:stretch/>
        </p:blipFill>
        <p:spPr>
          <a:xfrm>
            <a:off x="5728448" y="1676550"/>
            <a:ext cx="2814918" cy="179039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08EE8A-1D7F-8E4F-8F55-DFFD50EBB514}"/>
              </a:ext>
            </a:extLst>
          </p:cNvPr>
          <p:cNvSpPr txBox="1"/>
          <p:nvPr/>
        </p:nvSpPr>
        <p:spPr>
          <a:xfrm rot="5400000">
            <a:off x="8712856" y="3714453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Photo Credit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9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F9488-BDC5-D545-B680-58FE8BD030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413" y="288085"/>
            <a:ext cx="4168588" cy="415925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 </a:t>
            </a:r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E8005F68-D58B-E740-A061-A24DACC956DC}"/>
              </a:ext>
            </a:extLst>
          </p:cNvPr>
          <p:cNvSpPr/>
          <p:nvPr/>
        </p:nvSpPr>
        <p:spPr>
          <a:xfrm>
            <a:off x="228600" y="4847665"/>
            <a:ext cx="376518" cy="194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CC58D2F-574F-9941-87F2-70EB92DE594D}"/>
              </a:ext>
            </a:extLst>
          </p:cNvPr>
          <p:cNvSpPr/>
          <p:nvPr/>
        </p:nvSpPr>
        <p:spPr>
          <a:xfrm>
            <a:off x="2680437" y="4946277"/>
            <a:ext cx="1676410" cy="194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9CA3CE9-2ADB-5341-BB9D-9A01E3AF19A4}"/>
              </a:ext>
            </a:extLst>
          </p:cNvPr>
          <p:cNvSpPr txBox="1">
            <a:spLocks/>
          </p:cNvSpPr>
          <p:nvPr/>
        </p:nvSpPr>
        <p:spPr>
          <a:xfrm>
            <a:off x="526941" y="467933"/>
            <a:ext cx="4058505" cy="4092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All of the godfathers had three children, except </a:t>
            </a:r>
            <a:r>
              <a:rPr lang="en-US" sz="1800" dirty="0" err="1"/>
              <a:t>Ninong</a:t>
            </a:r>
            <a:r>
              <a:rPr lang="en-US" sz="1800" dirty="0"/>
              <a:t> Troy. He was married to Janet and they only had two babies.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err="1"/>
              <a:t>Limar</a:t>
            </a:r>
            <a:r>
              <a:rPr lang="en-US" sz="1800" dirty="0"/>
              <a:t> and Troy sat down at the table with crisp, new paper and a fresh set of paints. They talked about school, painting, and their favorite TV show. </a:t>
            </a:r>
            <a:r>
              <a:rPr lang="en-US" sz="1800" dirty="0" err="1"/>
              <a:t>Ninong</a:t>
            </a:r>
            <a:r>
              <a:rPr lang="en-US" sz="1800" dirty="0"/>
              <a:t> Troy played music and taught </a:t>
            </a:r>
            <a:r>
              <a:rPr lang="en-US" sz="1800" dirty="0" err="1"/>
              <a:t>Limar</a:t>
            </a:r>
            <a:r>
              <a:rPr lang="en-US" sz="1800" dirty="0"/>
              <a:t> a new dance that he had seen on social media. The perfect afternoon then got even better.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Suddenly </a:t>
            </a:r>
            <a:r>
              <a:rPr lang="en-US" sz="1800" dirty="0" err="1"/>
              <a:t>Ninang</a:t>
            </a:r>
            <a:r>
              <a:rPr lang="en-US" sz="1800" dirty="0"/>
              <a:t> Janet burst through the front door, holding their two babies on her hips, and a single balloon. </a:t>
            </a:r>
          </a:p>
        </p:txBody>
      </p:sp>
      <p:pic>
        <p:nvPicPr>
          <p:cNvPr id="8" name="Picture Placeholder 7" descr="Icon&#10;&#10;Description automatically generated with low confidence">
            <a:extLst>
              <a:ext uri="{FF2B5EF4-FFF2-40B4-BE49-F238E27FC236}">
                <a16:creationId xmlns:a16="http://schemas.microsoft.com/office/drawing/2014/main" id="{2FFFA153-3CA2-2F4F-B01E-97A15C0305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-505" r="5337" b="-1277"/>
          <a:stretch/>
        </p:blipFill>
        <p:spPr>
          <a:xfrm rot="21388988">
            <a:off x="6283418" y="555807"/>
            <a:ext cx="1748958" cy="3451412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D5A8B9-0D81-1D42-BEB6-D26E60EC75EE}"/>
              </a:ext>
            </a:extLst>
          </p:cNvPr>
          <p:cNvSpPr/>
          <p:nvPr/>
        </p:nvSpPr>
        <p:spPr>
          <a:xfrm rot="5400000">
            <a:off x="7718101" y="2737343"/>
            <a:ext cx="27317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 tooltip="http://pngimg.com/download/5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Unknown Author is licensed under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6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F9488-BDC5-D545-B680-58FE8BD030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413" y="288085"/>
            <a:ext cx="4168588" cy="415925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 </a:t>
            </a:r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E8005F68-D58B-E740-A061-A24DACC956DC}"/>
              </a:ext>
            </a:extLst>
          </p:cNvPr>
          <p:cNvSpPr/>
          <p:nvPr/>
        </p:nvSpPr>
        <p:spPr>
          <a:xfrm>
            <a:off x="228600" y="4847665"/>
            <a:ext cx="376518" cy="194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CC58D2F-574F-9941-87F2-70EB92DE594D}"/>
              </a:ext>
            </a:extLst>
          </p:cNvPr>
          <p:cNvSpPr/>
          <p:nvPr/>
        </p:nvSpPr>
        <p:spPr>
          <a:xfrm>
            <a:off x="2680437" y="4946277"/>
            <a:ext cx="1676410" cy="194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9CA3CE9-2ADB-5341-BB9D-9A01E3AF19A4}"/>
              </a:ext>
            </a:extLst>
          </p:cNvPr>
          <p:cNvSpPr txBox="1">
            <a:spLocks/>
          </p:cNvSpPr>
          <p:nvPr/>
        </p:nvSpPr>
        <p:spPr>
          <a:xfrm>
            <a:off x="542441" y="460183"/>
            <a:ext cx="4043006" cy="4352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Before she even noticed </a:t>
            </a:r>
            <a:r>
              <a:rPr lang="en-US" sz="1800" dirty="0" err="1"/>
              <a:t>Limar</a:t>
            </a:r>
            <a:r>
              <a:rPr lang="en-US" sz="1800" dirty="0"/>
              <a:t> was there she yelled, “Surprise!” You’re going to be a daddy again!” at Troy. Then she nervously added, “Li, you can’t tell anyone yet! We’re going to tell everyone when they come for dinner on Saturday. Can you keep a secret?”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And now </a:t>
            </a:r>
            <a:r>
              <a:rPr lang="en-US" sz="1800" dirty="0" err="1"/>
              <a:t>Limar</a:t>
            </a:r>
            <a:r>
              <a:rPr lang="en-US" sz="1800" dirty="0"/>
              <a:t> had a secret. There were going to be more kids in his godfather family! Not only that, each family would finally be the same size!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After the baby comes, I wonder how many kids will be in </a:t>
            </a:r>
            <a:r>
              <a:rPr lang="en-US" sz="1800" dirty="0" err="1"/>
              <a:t>Limar’s</a:t>
            </a:r>
            <a:r>
              <a:rPr lang="en-US" sz="1800" dirty="0"/>
              <a:t> godfather family?</a:t>
            </a:r>
          </a:p>
        </p:txBody>
      </p:sp>
      <p:pic>
        <p:nvPicPr>
          <p:cNvPr id="13" name="Picture 12" descr="A group of children smiling&#10;&#10;Description automatically generated with medium confidence">
            <a:extLst>
              <a:ext uri="{FF2B5EF4-FFF2-40B4-BE49-F238E27FC236}">
                <a16:creationId xmlns:a16="http://schemas.microsoft.com/office/drawing/2014/main" id="{DD7D21BC-A2D9-A54B-B242-1F8BD1976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37153" y="1650684"/>
            <a:ext cx="2964406" cy="19683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989445-9553-0B40-A20B-321D86211383}"/>
              </a:ext>
            </a:extLst>
          </p:cNvPr>
          <p:cNvSpPr/>
          <p:nvPr/>
        </p:nvSpPr>
        <p:spPr>
          <a:xfrm rot="5400000">
            <a:off x="7593830" y="2733615"/>
            <a:ext cx="2964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 tooltip="https://www.flickr.com/photos/akosikenet/224037981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Unknown Author is licensed under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8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F822574A-970E-9F47-8836-7EEE9B131FC3}"/>
              </a:ext>
            </a:extLst>
          </p:cNvPr>
          <p:cNvSpPr/>
          <p:nvPr/>
        </p:nvSpPr>
        <p:spPr>
          <a:xfrm>
            <a:off x="7283818" y="4691083"/>
            <a:ext cx="1770534" cy="461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55CDDEC-1535-1141-BB87-C37BD9832029}"/>
              </a:ext>
            </a:extLst>
          </p:cNvPr>
          <p:cNvSpPr/>
          <p:nvPr/>
        </p:nvSpPr>
        <p:spPr>
          <a:xfrm>
            <a:off x="7411784" y="253256"/>
            <a:ext cx="1250576" cy="4061012"/>
          </a:xfrm>
          <a:prstGeom prst="roundRect">
            <a:avLst/>
          </a:prstGeom>
          <a:noFill/>
          <a:ln w="12700">
            <a:solidFill>
              <a:srgbClr val="7B0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F8ABFD-2CAE-0147-B6C4-EEE5B56401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8143" y="1398388"/>
            <a:ext cx="363823" cy="4244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9C3AE-1B93-BC46-8F28-B4A23A501A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69318" y="1882240"/>
            <a:ext cx="363823" cy="4244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BBEB9E-5C0F-8B41-BEE6-C90E31E9C5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15730" y="693361"/>
            <a:ext cx="363823" cy="4244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8B496C-8BBC-E944-8B7E-540255EDA5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58630" y="2935497"/>
            <a:ext cx="363823" cy="424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B93B52-2066-7B41-988E-B8B695FC43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30030" y="2283762"/>
            <a:ext cx="363823" cy="424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5ACC34-7599-D145-A2AF-14A35DA9F9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79127" y="2529776"/>
            <a:ext cx="363823" cy="424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16D4DC-7220-3F4F-B65E-CA4ED37D8A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79127" y="1993483"/>
            <a:ext cx="363823" cy="424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5F8426-F15F-A74E-9DB8-5A95190272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8434" y="393519"/>
            <a:ext cx="363823" cy="424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0DA81B-9849-5347-863B-946193711D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1430" y="2921613"/>
            <a:ext cx="363823" cy="424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E15139-6C9B-2849-8488-4821F62456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82965" y="3559464"/>
            <a:ext cx="363823" cy="424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610375-1AFD-1341-9539-A7708FF15A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87230" y="3826164"/>
            <a:ext cx="363823" cy="424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EE2C61-D097-5B4C-86A7-790BFA3694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46888" y="3279732"/>
            <a:ext cx="363823" cy="424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5D53BA-D3B6-7246-B1CD-0EA680FF41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96730" y="1497496"/>
            <a:ext cx="363823" cy="4244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2252ED2-37C2-2740-914C-243EA85DB3F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18288" y="962499"/>
            <a:ext cx="363823" cy="4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415A7D-B489-7A4E-9B35-B6C453CFD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8" r="888"/>
          <a:stretch/>
        </p:blipFill>
        <p:spPr>
          <a:xfrm>
            <a:off x="3944471" y="1058683"/>
            <a:ext cx="3350822" cy="2554545"/>
          </a:xfrm>
          <a:prstGeom prst="rect">
            <a:avLst/>
          </a:prstGeom>
          <a:noFill/>
          <a:ln>
            <a:solidFill>
              <a:srgbClr val="7B063C"/>
            </a:solidFill>
          </a:ln>
          <a:effectLst>
            <a:outerShdw blurRad="181322" dist="297733" dir="2520000" sx="92000" sy="92000" algn="ctr" rotWithShape="0">
              <a:schemeClr val="bg1">
                <a:lumMod val="50000"/>
                <a:alpha val="43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801455-0AB5-844B-A6D6-5D3E8852FFC3}"/>
              </a:ext>
            </a:extLst>
          </p:cNvPr>
          <p:cNvSpPr txBox="1"/>
          <p:nvPr/>
        </p:nvSpPr>
        <p:spPr>
          <a:xfrm>
            <a:off x="1465729" y="1058683"/>
            <a:ext cx="2218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Click </a:t>
            </a:r>
            <a:r>
              <a:rPr lang="en-US" sz="2000" dirty="0">
                <a:latin typeface="+mj-lt"/>
                <a:hlinkClick r:id="rId3"/>
              </a:rPr>
              <a:t>here</a:t>
            </a:r>
            <a:r>
              <a:rPr lang="en-US" sz="2000" dirty="0">
                <a:latin typeface="+mj-lt"/>
              </a:rPr>
              <a:t> to download a free student copy of the</a:t>
            </a:r>
            <a:endParaRPr lang="en-US" sz="2000" b="1" dirty="0">
              <a:solidFill>
                <a:srgbClr val="7B063C"/>
              </a:solidFill>
              <a:latin typeface="+mj-lt"/>
            </a:endParaRPr>
          </a:p>
          <a:p>
            <a:r>
              <a:rPr lang="en-US" sz="2000" spc="-100" dirty="0">
                <a:solidFill>
                  <a:srgbClr val="7B063C"/>
                </a:solidFill>
                <a:latin typeface="JOSEFIN SANS REGULAR ROMAN" pitchFamily="2" charset="77"/>
              </a:rPr>
              <a:t>Mathematizing Story Map</a:t>
            </a:r>
          </a:p>
          <a:p>
            <a:r>
              <a:rPr lang="en-US" sz="2000" dirty="0">
                <a:latin typeface="+mj-lt"/>
              </a:rPr>
              <a:t>for Equal Groups problem situations, and more!</a:t>
            </a: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DBC135FE-1420-F140-8F08-FD3EFFD2BA2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7918" y="4909087"/>
            <a:ext cx="457200" cy="159544"/>
          </a:xfrm>
          <a:prstGeom prst="rect">
            <a:avLst/>
          </a:prstGeom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1F174F47-C7EC-4C44-86F9-1BE89A68D53E}"/>
              </a:ext>
            </a:extLst>
          </p:cNvPr>
          <p:cNvSpPr/>
          <p:nvPr/>
        </p:nvSpPr>
        <p:spPr>
          <a:xfrm>
            <a:off x="2680437" y="4946277"/>
            <a:ext cx="1676410" cy="194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7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409</Words>
  <Application>Microsoft Macintosh PowerPoint</Application>
  <PresentationFormat>On-screen Show (16:9)</PresentationFormat>
  <Paragraphs>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JOSEFIN SANS REGULAR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kleong</dc:creator>
  <cp:lastModifiedBy>kleong</cp:lastModifiedBy>
  <cp:revision>20</cp:revision>
  <dcterms:created xsi:type="dcterms:W3CDTF">2021-09-14T03:27:38Z</dcterms:created>
  <dcterms:modified xsi:type="dcterms:W3CDTF">2021-09-28T03:59:26Z</dcterms:modified>
</cp:coreProperties>
</file>